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369" r:id="rId3"/>
    <p:sldId id="370" r:id="rId4"/>
    <p:sldId id="371" r:id="rId5"/>
    <p:sldId id="3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</p:sldIdLst>
  <p:sldSz cx="12801600" cy="10058400"/>
  <p:notesSz cx="128016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9" autoAdjust="0"/>
    <p:restoredTop sz="94660"/>
  </p:normalViewPr>
  <p:slideViewPr>
    <p:cSldViewPr>
      <p:cViewPr varScale="1">
        <p:scale>
          <a:sx n="75" d="100"/>
          <a:sy n="75" d="100"/>
        </p:scale>
        <p:origin x="145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pPr marL="38100">
              <a:lnSpc>
                <a:spcPts val="8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24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pPr marL="38100">
              <a:lnSpc>
                <a:spcPts val="8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pPr marL="38100">
              <a:lnSpc>
                <a:spcPts val="8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pPr marL="38100">
              <a:lnSpc>
                <a:spcPts val="8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pPr marL="38100">
              <a:lnSpc>
                <a:spcPts val="8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3118104"/>
            <a:ext cx="1088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5632704"/>
            <a:ext cx="8961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51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66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2313432"/>
            <a:ext cx="55686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2313432"/>
            <a:ext cx="55686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86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1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228600"/>
            <a:ext cx="8229600" cy="45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6148" y="657860"/>
            <a:ext cx="3273425" cy="384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9695" y="7211028"/>
            <a:ext cx="211454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pPr marL="38100">
              <a:lnSpc>
                <a:spcPts val="8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080" y="402336"/>
            <a:ext cx="1152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80" y="2313432"/>
            <a:ext cx="1152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9354312"/>
            <a:ext cx="40965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9354312"/>
            <a:ext cx="29443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9354312"/>
            <a:ext cx="29443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11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sapp.eastlongmeadowma.gov/prod/munis/gas/app/ua/r/mugwc/bgdeptrq?Arg=--mutoken&amp;Arg=VcAExw2j4lXqQGPCBb55pa0AETXnZOux95l7%2Fd%2BTFUH%2FVwIXdldII5mkwCdWsb0rHkDC6WM0wo%2FjENkCJaFVGfXrV9BL5eL69dSqj8XYm94%3D" TargetMode="External"/><Relationship Id="rId2" Type="http://schemas.openxmlformats.org/officeDocument/2006/relationships/hyperlink" Target="https://munisapp.eastlongmeadowma.gov/prod/munis/gas/app/ua/r/mugwc/bgdeptrq?Arg=--mutoken&amp;Arg=uX1gDAUL2SOWUwVEAP1mbck8o2dE5byQiZ%2FhscBqwLtTymK0s6JKFHEh30G10Crbm0GhihE8Hlnd74VLrdYiE7oefv5c2Vna2W9hpjqAggE%3D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unisapp.eastlongmeadowma.gov/prod/munis/gas/app/ua/r/mugwc/bgdeptrq?Arg=--mutoken&amp;Arg=Z5yMnThUG%2Fctkf9JRAODDuZzzfvgqn74tHsG7Pvxdr86Bb1ozN5VofwyNkX0sQvMIbJysj1x6X5gevqkKDH2kpUoghxk6rjl%2F55ySkjNKwc%3D" TargetMode="External"/><Relationship Id="rId4" Type="http://schemas.openxmlformats.org/officeDocument/2006/relationships/hyperlink" Target="https://munisapp.eastlongmeadowma.gov/prod/munis/gas/app/ua/r/mugwc/bgdeptrq?Arg=--mutoken&amp;Arg=WJQ2UVvW5K67Dzh0kFSLmsh9sFdKS8kCS2f0PW4oatN6ukTAmZ8yBV1ZXdyjhVz4%2BqUQxTkKveBmdTLO%2By6xFAzH0iOFhvCVT7JJSBTwZn4%3D" TargetMode="Externa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app.eastlongmeadowma.gov/prod/munis/gas/app/ua/r/mugwc/bgdeptrq?Arg=--mutoken&amp;Arg=3MBw6SZ01RDsUC027Byde1yYY5NI%2FMEnp1Kl5zjnl8TS9r5ajNnAWlHM3zygwDm9d4M%2BNmfhA1w0LU05oudi%2BwHC2Eq7ADs%2BGbWT2XJaY1Q%3D" TargetMode="Externa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app.eastlongmeadowma.gov/prod/munis/gas/app/ua/r/mugwc/bgdeptrq?Arg=--mutoken&amp;Arg=XMmQSh5fqn8wMF0kzDkwzk24aFEOqJjXy1mG5vEd%2BnCdJAbohYdhuEYo6aD0tQ2etgg3a5kr5fIrUxmN%2FwzLG4pfday91w4bPvKGntEpXD8%3D" TargetMode="Externa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hyperlink" Target="https://munisapp.eastlongmeadowma.gov/prod/munis/gas/app/ua/r/mugwc/bgdeptrq?Arg=--mutoken&amp;Arg=5v5COXCTNUxsQlrTUB6J9aeSLBgsPSakJT0qtmeV36fwYxIlkk1knTqtlKAzxNX3pvYK2D%2FV%2F690XoH9S3X5IMrvWFp6bnDi5my95DeIzm8%3D" TargetMode="External"/><Relationship Id="rId18" Type="http://schemas.openxmlformats.org/officeDocument/2006/relationships/hyperlink" Target="https://munisapp.eastlongmeadowma.gov/prod/munis/gas/app/ua/r/mugwc/bgdeptrq?Arg=--mutoken&amp;Arg=3AHS4s0k%2FVSfxXaInl58HMn15Wy%2FaUvXaXWb%2FuJ1XOFqEZhyxg5tNEql2dYWCkvoGFEqLw1LkoNIJDx6stJX3qRQBGUeqGRuVTlw%2F5FPPvA%3D" TargetMode="External"/><Relationship Id="rId26" Type="http://schemas.openxmlformats.org/officeDocument/2006/relationships/hyperlink" Target="https://munisapp.eastlongmeadowma.gov/prod/munis/gas/app/ua/r/mugwc/bgdeptrq?Arg=--mutoken&amp;Arg=zp0Cyk98x2PaBptyF0bgBmGMyue0yFh00%2FmeRLpZb5styksDh33WI7JAiDBV3TrC4Qn5mncaQfPm%2BRAQY6DYDkwE9TFfMSJR7l0NawXkNXQ%3D" TargetMode="External"/><Relationship Id="rId39" Type="http://schemas.openxmlformats.org/officeDocument/2006/relationships/hyperlink" Target="https://munisapp.eastlongmeadowma.gov/prod/munis/gas/app/ua/r/mugwc/bgdeptrq?Arg=--mutoken&amp;Arg=QhQxrqNB1Xo56isKOPyu7EWtf3QgmUOXu9M0iyiSQtlP9S2DVZnCZF%2FESTkivWuWGnixw232FYtnNA3grXjf1ygZJsbJW1GHj1r%2BELMzPeg%3D" TargetMode="External"/><Relationship Id="rId21" Type="http://schemas.openxmlformats.org/officeDocument/2006/relationships/hyperlink" Target="https://munisapp.eastlongmeadowma.gov/prod/munis/gas/app/ua/r/mugwc/bgdeptrq?Arg=--mutoken&amp;Arg=3zsiKxRD%2FHpXC9SIZkpUVCmHDlWRdWECY8mMiHxtp3e%2BGtxd%2FB7Vp89IgrLafdVeI6C3AT1aH3jwliIUnTwKcMHva5f92ltbfnP9yiKGVTw%3D" TargetMode="External"/><Relationship Id="rId34" Type="http://schemas.openxmlformats.org/officeDocument/2006/relationships/hyperlink" Target="https://munisapp.eastlongmeadowma.gov/prod/munis/gas/app/ua/r/mugwc/bgdeptrq?Arg=--mutoken&amp;Arg=XthHmBZ7kpyhsVvZ3McvhKkMRSAswTxArOeaEQEoenaqQOyBx0xNl%2FtyXl1YRT7Ij5Calsss3rxQfN%2F2jxoKXuHJpRajm9ozJQUXnaRvlEI%3D" TargetMode="External"/><Relationship Id="rId42" Type="http://schemas.openxmlformats.org/officeDocument/2006/relationships/hyperlink" Target="https://munisapp.eastlongmeadowma.gov/prod/munis/gas/app/ua/r/mugwc/bgdeptrq?Arg=--mutoken&amp;Arg=xsGbLSzVKuHq3857ZqaJUGrqj%2FMdFsGOYLclbMKmSECdLYSuz5Q8%2BebEjW%2Bv3NrpaJD8%2FTnxOfP%2FZlTX9dqqW7OmmGr6ETGIamdcWvvxfOc%3D" TargetMode="External"/><Relationship Id="rId47" Type="http://schemas.openxmlformats.org/officeDocument/2006/relationships/hyperlink" Target="https://munisapp.eastlongmeadowma.gov/prod/munis/gas/app/ua/r/mugwc/bgdeptrq?Arg=--mutoken&amp;Arg=RcXOnlgqNSwWTDjw7t9mzvpPqFrYRtZ7Gr3z9h%2BREy7240pb9cB5B3%2FDjO5BzHKRQ2U35oNZXHNE7ToKor5NXaTLQu9pXUykmnkAMUEP%2BC8%3D" TargetMode="External"/><Relationship Id="rId7" Type="http://schemas.openxmlformats.org/officeDocument/2006/relationships/hyperlink" Target="https://munisapp.eastlongmeadowma.gov/prod/munis/gas/app/ua/r/mugwc/bgdeptrq?Arg=--mutoken&amp;Arg=Bl%2BIge8wFv2CPjJHDdhivpmIPDZaxLncKiUTekbx3zHiLMUXREnxTyKK4s3DuWLAWTDyEwXzUXChR6QdMGap8Jg4WgJXX04uXtId%2FfzZ%2Fcc%3D" TargetMode="External"/><Relationship Id="rId2" Type="http://schemas.openxmlformats.org/officeDocument/2006/relationships/hyperlink" Target="https://munisapp.eastlongmeadowma.gov/prod/munis/gas/app/ua/r/mugwc/bgdeptrq?Arg=--mutoken&amp;Arg=VESFH%2BqyQDkanJXJ6xPYX1mrNEL9EiqfCou8xR4PRYlZ5dOPGIermCndXTuvI33RPL%2BCV5an338EZOZ5JY7O297usRTMJqQ9GIO9Gp1SFEQ%3D" TargetMode="External"/><Relationship Id="rId16" Type="http://schemas.openxmlformats.org/officeDocument/2006/relationships/hyperlink" Target="https://munisapp.eastlongmeadowma.gov/prod/munis/gas/app/ua/r/mugwc/bgdeptrq?Arg=--mutoken&amp;Arg=O1sLAZSWX1%2BvekhAytrSBg%2Bj843z8D4KjCGHEyRyUvZDFOusskgDg1ordFk81waSCbyssy4jHDAsD%2BkXjyp%2BuLUtwb3vsDaeJ33i5iBUODA%3D" TargetMode="External"/><Relationship Id="rId29" Type="http://schemas.openxmlformats.org/officeDocument/2006/relationships/hyperlink" Target="https://munisapp.eastlongmeadowma.gov/prod/munis/gas/app/ua/r/mugwc/bgdeptrq?Arg=--mutoken&amp;Arg=cMvect70mgwrCVd908kvTivVLTzSg2iG0LoxOPs8EDbtQ35xQ67PTTty8wvSGuBKU1qY0%2BGn9ZGg99XZSMKRSWslfp65buTEYYXICngcn%2F4%3D" TargetMode="External"/><Relationship Id="rId11" Type="http://schemas.openxmlformats.org/officeDocument/2006/relationships/hyperlink" Target="https://munisapp.eastlongmeadowma.gov/prod/munis/gas/app/ua/r/mugwc/bgdeptrq?Arg=--mutoken&amp;Arg=EOqJZLA%2FcFsknJ4Q%2BauvfqA5VX20oyy4O7r1oV8p5fZBkBvAdtu1kGE5tE8JyZYqQK78hY8q%2FFDsNgb3FxlA%2Ftme6yEkCF%2BlAgd3bZJwaHY%3D" TargetMode="External"/><Relationship Id="rId24" Type="http://schemas.openxmlformats.org/officeDocument/2006/relationships/hyperlink" Target="https://munisapp.eastlongmeadowma.gov/prod/munis/gas/app/ua/r/mugwc/bgdeptrq?Arg=--mutoken&amp;Arg=m2TzHIgukA%2FXfzIM0r1eP%2BkmXTgETsAxkYg0Qh3chR%2B1Z5YOXq2UVIknF8El8WTlomPCOW48vdb4FdXXWvmadoW9pU2XEvt4nyR3mi0OnDM%3D" TargetMode="External"/><Relationship Id="rId32" Type="http://schemas.openxmlformats.org/officeDocument/2006/relationships/hyperlink" Target="https://munisapp.eastlongmeadowma.gov/prod/munis/gas/app/ua/r/mugwc/bgdeptrq?Arg=--mutoken&amp;Arg=2eUQYgTA%2Fq2wmkQT051JzoNXhT0MRM8C0upMu010HnDH4p7eLw%2BgIlUqeoZyL5%2Bi7qXPgZhmjBSvpi8pghuyiH6HXRNlUSxFio1Snj%2BSj%2BQ%3D" TargetMode="External"/><Relationship Id="rId37" Type="http://schemas.openxmlformats.org/officeDocument/2006/relationships/hyperlink" Target="https://munisapp.eastlongmeadowma.gov/prod/munis/gas/app/ua/r/mugwc/bgdeptrq?Arg=--mutoken&amp;Arg=hpLUO6rKQN8AWYeLjiuV6r1XRSmemalEZD4cSxsYB5KIkJs4bdTYiQIRGZqOsx4rCPfr7VEFORnBl7avgCDWUIUTxpROLRpVjxetQFBwKcw%3D" TargetMode="External"/><Relationship Id="rId40" Type="http://schemas.openxmlformats.org/officeDocument/2006/relationships/hyperlink" Target="https://munisapp.eastlongmeadowma.gov/prod/munis/gas/app/ua/r/mugwc/bgdeptrq?Arg=--mutoken&amp;Arg=3oC6KO9zuMceV2wl8Rhsh4XG7v7YRM7IHUphozADFZWolm6DiJSBLsAWmq8%2FdM6zGfwXpH9wlX15jD00fN2c9f5D3LWYI41gQ%2B4dTHjRQ3E%3D" TargetMode="External"/><Relationship Id="rId45" Type="http://schemas.openxmlformats.org/officeDocument/2006/relationships/hyperlink" Target="https://munisapp.eastlongmeadowma.gov/prod/munis/gas/app/ua/r/mugwc/bgdeptrq?Arg=--mutoken&amp;Arg=WuJQXWeMJmiJRnohjJP3cWnUmxS3JkgAVsFYrY%2FUOaZS4FqrmI1UY%2F3L2bPBfLaT%2F1o1sxF%2BjK%2Fj119G29bf4jfo0EzbYZU%2FLh6k7m6P7B0%3D" TargetMode="External"/><Relationship Id="rId5" Type="http://schemas.openxmlformats.org/officeDocument/2006/relationships/hyperlink" Target="https://munisapp.eastlongmeadowma.gov/prod/munis/gas/app/ua/r/mugwc/bgdeptrq?Arg=--mutoken&amp;Arg=V8ffpyqxuKHCl7BStZilk9t0y9EA9O0XUwZ8CU2T6uiYnjATaP7J9igbhDHnDwaRjD%2FpzjGEKQodLLO31JHqduvfKe5GxX%2B6iwA0DmreL1Q%3D" TargetMode="External"/><Relationship Id="rId15" Type="http://schemas.openxmlformats.org/officeDocument/2006/relationships/hyperlink" Target="https://munisapp.eastlongmeadowma.gov/prod/munis/gas/app/ua/r/mugwc/bgdeptrq?Arg=--mutoken&amp;Arg=mmTw4MTUlNmMggFrEFXoOV9%2F%2FZM7THrzpttB5Uz1eMnZ1rTkM4B48Gz1OzinQEj1Xd%2B25BrB5QmHI6fQy4KWcQ0CRzxmReq7USUB02i6CEY%3D" TargetMode="External"/><Relationship Id="rId23" Type="http://schemas.openxmlformats.org/officeDocument/2006/relationships/hyperlink" Target="https://munisapp.eastlongmeadowma.gov/prod/munis/gas/app/ua/r/mugwc/bgdeptrq?Arg=--mutoken&amp;Arg=uOe%2FDv5Zb1AzFckYR63CZwfW88cTOdy5w8yVbSvwjrDtInqwiCOOiGVTPJFLzN0Ki7tfE6c0GJS8MFFQ6QqmFVn50RPOyVibYnogeNZ27Ow%3D" TargetMode="External"/><Relationship Id="rId28" Type="http://schemas.openxmlformats.org/officeDocument/2006/relationships/hyperlink" Target="https://munisapp.eastlongmeadowma.gov/prod/munis/gas/app/ua/r/mugwc/bgdeptrq?Arg=--mutoken&amp;Arg=QzvPTJJ0twmcyOjpcU9uMorUFQFIomsN4VQauYlK1ugbNow6F9P0UzVYeoGtHS3Uk6jNb%2Bbl48A6fTU8caUV9NoAm5VjoJ2jLNYg4IAH%2Bg4%3D" TargetMode="External"/><Relationship Id="rId36" Type="http://schemas.openxmlformats.org/officeDocument/2006/relationships/hyperlink" Target="https://munisapp.eastlongmeadowma.gov/prod/munis/gas/app/ua/r/mugwc/bgdeptrq?Arg=--mutoken&amp;Arg=3ezZG3K4XjH81DZGINqOhT4Dd%2F74OuM2wmU%2BgSIkzeV%2FTDKj5K%2FG8LtXcu9Vs7CGQE6GRhNOYgwVJ1yv3DOvqRA5goKbWOSehDdGxK95HmU%3D" TargetMode="External"/><Relationship Id="rId49" Type="http://schemas.openxmlformats.org/officeDocument/2006/relationships/hyperlink" Target="https://munisapp.eastlongmeadowma.gov/prod/munis/gas/app/ua/r/mugwc/bgdeptrq?Arg=--mutoken&amp;Arg=zCbq24kF4cOABCLQB44smfxPpaCxPC9VJHWj2ctXdrikzIkgUkQE05MapTweghv9qJDJ%2FIr58msgOCrGWvHuydZkv%2BoFh9a%2FP9kL03TMqsg%3D" TargetMode="External"/><Relationship Id="rId10" Type="http://schemas.openxmlformats.org/officeDocument/2006/relationships/hyperlink" Target="https://munisapp.eastlongmeadowma.gov/prod/munis/gas/app/ua/r/mugwc/bgdeptrq?Arg=--mutoken&amp;Arg=AkGMmEkrQYr4uzqkZN%2Fah4gNVGgRHkrRezp3qOmGLqS7yL7rWQaBY1p719BIafr17j0S%2FoaUXsvIQCj%2BHAd65nEPW0COPHqK9yIQEZMFWTc%3D" TargetMode="External"/><Relationship Id="rId19" Type="http://schemas.openxmlformats.org/officeDocument/2006/relationships/hyperlink" Target="https://munisapp.eastlongmeadowma.gov/prod/munis/gas/app/ua/r/mugwc/bgdeptrq?Arg=--mutoken&amp;Arg=5G1ZgMj3sFrRGtEKqnECcPZCyR5mGLeY6hvF8ySnLOojvm5tYnHYQyBToOHie4Ui3ymYKv8eppf6sdZzpRM6folcNZs3PgJ4ibLbe%2B7tiC0%3D" TargetMode="External"/><Relationship Id="rId31" Type="http://schemas.openxmlformats.org/officeDocument/2006/relationships/hyperlink" Target="https://munisapp.eastlongmeadowma.gov/prod/munis/gas/app/ua/r/mugwc/bgdeptrq?Arg=--mutoken&amp;Arg=3wF9aUGwa8Y3vFlHPrWV9etT0XDV0EH9wELgYjMQHh0EZ8aQNrnvapH%2F1dJDn5aZU21DDJX9t0LO5hbVxPm6wvEiXdP%2BVWi611GB4yJZD5U%3D" TargetMode="External"/><Relationship Id="rId44" Type="http://schemas.openxmlformats.org/officeDocument/2006/relationships/hyperlink" Target="https://munisapp.eastlongmeadowma.gov/prod/munis/gas/app/ua/r/mugwc/bgdeptrq?Arg=--mutoken&amp;Arg=H6wNRgVI1jUDmDvDBnCCmsY1gECGM1WBF781jxAqNauIw9K8uZGZbBnNFVyJL3XkLPd4zkfnGzWBL5SfqgXsdsSmZlzEjoKVWH7DEcP4Z%2FE%3D" TargetMode="External"/><Relationship Id="rId4" Type="http://schemas.openxmlformats.org/officeDocument/2006/relationships/hyperlink" Target="https://munisapp.eastlongmeadowma.gov/prod/munis/gas/app/ua/r/mugwc/bgdeptrq?Arg=--mutoken&amp;Arg=LijuKpPtuoT5aJx405t4AhvSISHMpG2hM%2BIvdBVcuL6f82h4FDf0Eqx0ZGJ1ZdqPlnZHWdwDWZSUMz186QjdJsPlCnHEMeZNtsj0Ti6i%2FI4%3D" TargetMode="External"/><Relationship Id="rId9" Type="http://schemas.openxmlformats.org/officeDocument/2006/relationships/hyperlink" Target="https://munisapp.eastlongmeadowma.gov/prod/munis/gas/app/ua/r/mugwc/bgdeptrq?Arg=--mutoken&amp;Arg=vp6rYt0Gwk%2BT%2FC7wl3cRs%2Bdw2krGri9nwkddf5x01D1mVVQeZzQq6WyXOKFEDIlE%2BeHSwW7a31eAoSMNQb910y4sLWoafp9CP3c0sblhzTI%3D" TargetMode="External"/><Relationship Id="rId14" Type="http://schemas.openxmlformats.org/officeDocument/2006/relationships/hyperlink" Target="https://munisapp.eastlongmeadowma.gov/prod/munis/gas/app/ua/r/mugwc/bgdeptrq?Arg=--mutoken&amp;Arg=xG%2BiMYN2CK%2FYD7X7tlETugP%2BTBY6D0TT7%2BPDvogD0K%2FjKigzTsgnTTCjPf4K3Ca70SJSHTXJNOF70iJNMHfdDkfSFeB%2FcTcjxe0rCSBQR3M%3D" TargetMode="External"/><Relationship Id="rId22" Type="http://schemas.openxmlformats.org/officeDocument/2006/relationships/hyperlink" Target="https://munisapp.eastlongmeadowma.gov/prod/munis/gas/app/ua/r/mugwc/bgdeptrq?Arg=--mutoken&amp;Arg=cEM5uRCIhJ%2Fm2CftdH5PX%2Bm8u7PaN4HyhFZya81mlsZoqXvwfxhK8ahxUXWiHr6b6xPDddR%2B2zscMh0sZS6Ikf5prdHVIHhm3NIXC8CfVQw%3D" TargetMode="External"/><Relationship Id="rId27" Type="http://schemas.openxmlformats.org/officeDocument/2006/relationships/hyperlink" Target="https://munisapp.eastlongmeadowma.gov/prod/munis/gas/app/ua/r/mugwc/bgdeptrq?Arg=--mutoken&amp;Arg=jsbEkxaCkQAJq34tHhcy6OGMrhhXvohb5YDl7d1ZFVanfZl3AoNG%2BtwhoXycH7P%2BsVSD1iNfRqwlm4CDue5UtQE6RRZK2inuv6mFq%2B%2F7luA%3D" TargetMode="External"/><Relationship Id="rId30" Type="http://schemas.openxmlformats.org/officeDocument/2006/relationships/hyperlink" Target="https://munisapp.eastlongmeadowma.gov/prod/munis/gas/app/ua/r/mugwc/bgdeptrq?Arg=--mutoken&amp;Arg=Sf%2BALIBDntdLrfMFR2JaehKivIKznsGjkTBLX24nnfs%2FEtW4zv6Ra0%2FhoV4%2BPpDkui%2Fqn9FWOouVtfw5exu8HZ8sHzsZjkLn5da4WFINDg0%3D" TargetMode="External"/><Relationship Id="rId35" Type="http://schemas.openxmlformats.org/officeDocument/2006/relationships/hyperlink" Target="https://munisapp.eastlongmeadowma.gov/prod/munis/gas/app/ua/r/mugwc/bgdeptrq?Arg=--mutoken&amp;Arg=SM1mtbtQQV4Lp%2BxY7b8ync%2BjVatjpOqvLBHBk7M0ywqt0my5m6JQEuwIFQhholOqxE7pHLS6fxGefXRflHNyg0mXv%2BhgR8%2Bceq2klR1j0%2BI%3D" TargetMode="External"/><Relationship Id="rId43" Type="http://schemas.openxmlformats.org/officeDocument/2006/relationships/hyperlink" Target="https://munisapp.eastlongmeadowma.gov/prod/munis/gas/app/ua/r/mugwc/bgdeptrq?Arg=--mutoken&amp;Arg=PDTeGxQOCj%2Br%2FgGaGEyZQ2b0yT48Ss2a%2BlqsHDee9ZLVqZ9P0wV0j163bh5Qn0uhi5w3Tn1dCxwBaAAk%2BmcoDdWMXJkxVN5FPRjgwU%2Bg57g%3D" TargetMode="External"/><Relationship Id="rId48" Type="http://schemas.openxmlformats.org/officeDocument/2006/relationships/hyperlink" Target="https://munisapp.eastlongmeadowma.gov/prod/munis/gas/app/ua/r/mugwc/bgdeptrq?Arg=--mutoken&amp;Arg=zpNK4F6VnRpgc9hG%2FSPNLjGJtfAIK3OXnhTqNe9fZqU1fVSt22KGDWSnktRDGBFRV3Mzbo2PV%2FEJbHo%2BxBr3OLMyeyb%2BnnNGpqVfbJ9MiFg%3D" TargetMode="External"/><Relationship Id="rId8" Type="http://schemas.openxmlformats.org/officeDocument/2006/relationships/hyperlink" Target="https://munisapp.eastlongmeadowma.gov/prod/munis/gas/app/ua/r/mugwc/bgdeptrq?Arg=--mutoken&amp;Arg=NblMfxyHdhCrS4hPGlVKkucckTszFjhtZ5HIn7W287H0rVsTj84QHR1y364fl2GGY%2BEmw%2Bo7v1s0hfATpHlbafs6HTmwuawhO5otyBrbjUI%3D" TargetMode="External"/><Relationship Id="rId3" Type="http://schemas.openxmlformats.org/officeDocument/2006/relationships/hyperlink" Target="https://munisapp.eastlongmeadowma.gov/prod/munis/gas/app/ua/r/mugwc/bgdeptrq?Arg=--mutoken&amp;Arg=Xcck7qHTaZP30wiREH5oGFUWQRaEAGeugVG5IJ02ypM5Fsw38uQ2%2BKVVtD%2B9%2FaJTEIQ8U%2BOWtwWR55%2BMT9y5jA3Wqpl75H4nCXdSKu1ok2E%3D" TargetMode="External"/><Relationship Id="rId12" Type="http://schemas.openxmlformats.org/officeDocument/2006/relationships/hyperlink" Target="https://munisapp.eastlongmeadowma.gov/prod/munis/gas/app/ua/r/mugwc/bgdeptrq?Arg=--mutoken&amp;Arg=FjhVb2Cu466ZzmDhOZiwkB1icg8EyRB5BYl%2F8%2BIdZRJ7GxyZrPAflYsaAHb2njkjs2Q52ZE1Y7IbpOW57o1J7o%2F6s0n08Q%2FTj%2F0ibRaTgOM%3D" TargetMode="External"/><Relationship Id="rId17" Type="http://schemas.openxmlformats.org/officeDocument/2006/relationships/hyperlink" Target="https://munisapp.eastlongmeadowma.gov/prod/munis/gas/app/ua/r/mugwc/bgdeptrq?Arg=--mutoken&amp;Arg=R7zAGMt4rWP%2FpzseUJFsh1%2FFvYX4Sp8x58WoS5BsuSDKVB3JbnhZ%2BP3riOcv61dWa45uj5Ace8H7ZkU7vRBc%2FqFTKcXrFl4ZW5xUKKxfQ1Y%3D" TargetMode="External"/><Relationship Id="rId25" Type="http://schemas.openxmlformats.org/officeDocument/2006/relationships/hyperlink" Target="https://munisapp.eastlongmeadowma.gov/prod/munis/gas/app/ua/r/mugwc/bgdeptrq?Arg=--mutoken&amp;Arg=amjSY1RJmQMooSxbgbKLoqFWYLfhJcV6MiYwxfBMrCyL9jHngc8D4Uh05tnm7mlYvylaEbOTbQvqWcZmv%2BCwbuLJUEojbzkszmPe%2BP4ID68%3D" TargetMode="External"/><Relationship Id="rId33" Type="http://schemas.openxmlformats.org/officeDocument/2006/relationships/hyperlink" Target="https://munisapp.eastlongmeadowma.gov/prod/munis/gas/app/ua/r/mugwc/bgdeptrq?Arg=--mutoken&amp;Arg=zyuVBDvsbflBoovWRAKTn6b6PJ0HL%2BNI7MEuKZa7vA18hYap6G5bTzmD%2BbWPx8vvC5%2B%2BOeufyfBHRkN77rK6JA4kjIl6lFzofI%2FUHYN7m50%3D" TargetMode="External"/><Relationship Id="rId38" Type="http://schemas.openxmlformats.org/officeDocument/2006/relationships/hyperlink" Target="https://munisapp.eastlongmeadowma.gov/prod/munis/gas/app/ua/r/mugwc/bgdeptrq?Arg=--mutoken&amp;Arg=ercFVP8DksKY6QlOKUZV94GCxZUQGNZckrUM2oqHYVoitu%2BuaZpCnlYjRDx0%2B7O6sy0KQl2SpwwTAvqpoOci4ySpSWWqGbaveKBN0DxSnZA%3D" TargetMode="External"/><Relationship Id="rId46" Type="http://schemas.openxmlformats.org/officeDocument/2006/relationships/hyperlink" Target="https://munisapp.eastlongmeadowma.gov/prod/munis/gas/app/ua/r/mugwc/bgdeptrq?Arg=--mutoken&amp;Arg=3zb13mWp3QXUDLNQJ04N4aCLB6%2Bal8JfOY3Di01KVgC0KRxKPzH%2BIlH9QvG0zb3DlphF%2F1Uo1QmKXANOOjL3VfetT4SlTxmDMQinbV6ZGko%3D" TargetMode="External"/><Relationship Id="rId20" Type="http://schemas.openxmlformats.org/officeDocument/2006/relationships/hyperlink" Target="https://munisapp.eastlongmeadowma.gov/prod/munis/gas/app/ua/r/mugwc/bgdeptrq?Arg=--mutoken&amp;Arg=j%2BU3pgiTZNjimacYCguZxK6C4wGKg%2Fuf77eMrbbwEGwhAe20oMN2GfvNthBvs4nhX1jUtUifQHy6a2NIJzfkDXuAXP1qOWY9jld%2BUwoshD4%3D" TargetMode="External"/><Relationship Id="rId41" Type="http://schemas.openxmlformats.org/officeDocument/2006/relationships/hyperlink" Target="https://munisapp.eastlongmeadowma.gov/prod/munis/gas/app/ua/r/mugwc/bgdeptrq?Arg=--mutoken&amp;Arg=Zyxcfko4E3cjZyZmmoP2EyPsamk22Zc5o2Jp6pieA4bEQr3dMNqfInpIEDuUR2y7%2BeA%2FEPmmpGjqBI%2BlfmXaSvuJI7qapeo1EIfSGQNFG6Q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QISfCJZuKoxMjHIbtvw3EfYho5H96a7UBnYIu7osrIx3hyvBsYsvJA5ca9YcZ2aS9rhnyMTWKgbmQg0TKHtWXp1gGLVnmo80qPAwmPvvGOU%3D" TargetMode="External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hyperlink" Target="https://munisapp.eastlongmeadowma.gov/prod/munis/gas/app/ua/r/mugwc/bgdeptrq?Arg=--mutoken&amp;Arg=ybAw2VD%2FpCpAd1ZWbyyyKL9JZjcVxfrbI9U8Yq9XomM1EzbhyB%2BBF%2BHqmuwObmQG3ftNS6kOldgvQXrD1evE0ak3PanbIC7ngHoUiJBe2a8%3D" TargetMode="External"/><Relationship Id="rId18" Type="http://schemas.openxmlformats.org/officeDocument/2006/relationships/hyperlink" Target="https://munisapp.eastlongmeadowma.gov/prod/munis/gas/app/ua/r/mugwc/bgdeptrq?Arg=--mutoken&amp;Arg=7D9FlBn5tCoiNAtoBJ3kR33Stl1cYDipMWkjJ1C68I4uinOcdei%2BTydhdENYo%2F2XxQnPKYbb6wcLd7hjYy1qP8bhPZCm2N3BeYI8QS1Phc0%3D" TargetMode="External"/><Relationship Id="rId26" Type="http://schemas.openxmlformats.org/officeDocument/2006/relationships/hyperlink" Target="https://munisapp.eastlongmeadowma.gov/prod/munis/gas/app/ua/r/mugwc/bgdeptrq?Arg=--mutoken&amp;Arg=wfmhbJtLlxIJez1aGh2By71s00tUG31%2BKfVl3ycdYECAiYcW4kNkKJJS1UlMNLUEOfrofWPRWfQw1bd%2BCSVKRxI%2B5bG%2BAWHJq9JyW3XuqZc%3D" TargetMode="External"/><Relationship Id="rId39" Type="http://schemas.openxmlformats.org/officeDocument/2006/relationships/hyperlink" Target="https://munisapp.eastlongmeadowma.gov/prod/munis/gas/app/ua/r/mugwc/bgdeptrq?Arg=--mutoken&amp;Arg=CgaFOz8ucTI0Teo4YNG7jzixFK%2FakMecm%2BHqWYAK9OXhFrcItfHhyYVuBjOH4IC7wQW0NiCcl6%2FUtTsRIVcofJAFyA2JJ9keaFet0Y6qLnE%3D" TargetMode="External"/><Relationship Id="rId21" Type="http://schemas.openxmlformats.org/officeDocument/2006/relationships/hyperlink" Target="https://munisapp.eastlongmeadowma.gov/prod/munis/gas/app/ua/r/mugwc/bgdeptrq?Arg=--mutoken&amp;Arg=vF2NxRLCFzHU5uKAvP2wUDNXAaUMJIgIpvarxKhNVkxnzzUkQKYrE9Q39NKLIW93u51r2fhtJGbyc3K3TQ8vPjT7dVGFkliUXLEyOY0yrck%3D" TargetMode="External"/><Relationship Id="rId34" Type="http://schemas.openxmlformats.org/officeDocument/2006/relationships/hyperlink" Target="https://munisapp.eastlongmeadowma.gov/prod/munis/gas/app/ua/r/mugwc/bgdeptrq?Arg=--mutoken&amp;Arg=06zvzAklv4qjTHveG1WQ0ihyd%2BNeqs89WvXmWHhX83Iy83OckYG%2BL3cpFM%2Fz2FUghOOgjCVHTiMzoklVb9Jt5RLHEEfXlhni9s5WuvFYLTM%3D" TargetMode="External"/><Relationship Id="rId42" Type="http://schemas.openxmlformats.org/officeDocument/2006/relationships/hyperlink" Target="https://munisapp.eastlongmeadowma.gov/prod/munis/gas/app/ua/r/mugwc/bgdeptrq?Arg=--mutoken&amp;Arg=AyQyEJRvvbzKWr6hwZ4AiFI25GJk2VSqSomT9AbXqL8YV8epnacg1pWuiLvKPw74egnerG3TA2pSnuSpHLbJrqtEUEGT%2BQjYBfF19IHJXQs%3D" TargetMode="External"/><Relationship Id="rId47" Type="http://schemas.openxmlformats.org/officeDocument/2006/relationships/hyperlink" Target="https://munisapp.eastlongmeadowma.gov/prod/munis/gas/app/ua/r/mugwc/bgdeptrq?Arg=--mutoken&amp;Arg=cVT2qZmU2XqQTqbicgI%2FZPdaxKy2VUuAJJJTXs38CCjDiNLO74elor3adayfnE%2BsBF7PT03qUyw3oXj3hl6YL8ViQgaK6obFPmQU8kWxsMM%3D" TargetMode="External"/><Relationship Id="rId50" Type="http://schemas.openxmlformats.org/officeDocument/2006/relationships/hyperlink" Target="https://munisapp.eastlongmeadowma.gov/prod/munis/gas/app/ua/r/mugwc/bgdeptrq?Arg=--mutoken&amp;Arg=ayEToK%2FWdkyd9xJZOr%2FW%2B8KnBnXVwhzyFuFA5C4eTvB3WzPJSN6rEPHBDLZ9bhg39HAV0kaZ8REqyLV3gvUKiniT6av%2FHBIjF80RLnPAoK0%3D" TargetMode="External"/><Relationship Id="rId7" Type="http://schemas.openxmlformats.org/officeDocument/2006/relationships/hyperlink" Target="https://munisapp.eastlongmeadowma.gov/prod/munis/gas/app/ua/r/mugwc/bgdeptrq?Arg=--mutoken&amp;Arg=Z9or3sRb%2FkBLXDwUldz410MA8INu4US5OgroxN%2Bxrvh2RrIY5IY6lyIpXp1AFIO0fRE9JpboybAwu9H8CLR7qY47sUEsZ4DMyWfqHSALHts%3D" TargetMode="External"/><Relationship Id="rId2" Type="http://schemas.openxmlformats.org/officeDocument/2006/relationships/hyperlink" Target="https://munisapp.eastlongmeadowma.gov/prod/munis/gas/app/ua/r/mugwc/bgdeptrq?Arg=--mutoken&amp;Arg=y4wccITskm59xws8Jn1Qp%2FIhSIDuLlFp25SPDch%2F%2BAl7QQW0RXsiiQgaWgsu3gf0huXKlQz6MJ88woyI7HD50SaABCBHzaeD8eqEgDDDZJY%3D" TargetMode="External"/><Relationship Id="rId16" Type="http://schemas.openxmlformats.org/officeDocument/2006/relationships/hyperlink" Target="https://munisapp.eastlongmeadowma.gov/prod/munis/gas/app/ua/r/mugwc/bgdeptrq?Arg=--mutoken&amp;Arg=pLY07xXdp0oo7pJMhHhuS9SFU6b5%2BgYZE%2B8V%2Bvvd%2FE3x%2FuaX3jEy9K8eIdxZlsDhl32TFkTbQiWQJeVXOuDG40kNkfv0ZigW%2FAwuCw30AVY%3D" TargetMode="External"/><Relationship Id="rId29" Type="http://schemas.openxmlformats.org/officeDocument/2006/relationships/hyperlink" Target="https://munisapp.eastlongmeadowma.gov/prod/munis/gas/app/ua/r/mugwc/bgdeptrq?Arg=--mutoken&amp;Arg=KgqyOLIlvUcvX0IPDI4rZHz%2FXQcktEj%2BgazCMrWBS5Mucn5AweO9j%2FzUp6VUrFzGnLvQ53BmZK44BBwrVlqWZdYmAD7wuvZ2Ohuu3T%2BGNsg%3D" TargetMode="External"/><Relationship Id="rId11" Type="http://schemas.openxmlformats.org/officeDocument/2006/relationships/hyperlink" Target="https://munisapp.eastlongmeadowma.gov/prod/munis/gas/app/ua/r/mugwc/bgdeptrq?Arg=--mutoken&amp;Arg=AM24sefmnSIQ3jV1%2BQSP8VDkWaEOSc8wvLf%2FjxMIQDKWNIU9xBFnrlQLSDyqKG7MqGPuTesWDSSmvt7EX0bHlbkBHi0aDf0HpxJ%2FX%2F5IgWk%3D" TargetMode="External"/><Relationship Id="rId24" Type="http://schemas.openxmlformats.org/officeDocument/2006/relationships/hyperlink" Target="https://munisapp.eastlongmeadowma.gov/prod/munis/gas/app/ua/r/mugwc/bgdeptrq?Arg=--mutoken&amp;Arg=tiN2Nt0lgOmc6oScQYbX9HEuABhLeynkENC4Gn9KXWLifiE9Hk9ziieNuMUE3zoM9pLlgmHjBcsOd81gIi4phLQUXH%2BCXhMb%2BQ5Umq6JNbo%3D" TargetMode="External"/><Relationship Id="rId32" Type="http://schemas.openxmlformats.org/officeDocument/2006/relationships/hyperlink" Target="https://munisapp.eastlongmeadowma.gov/prod/munis/gas/app/ua/r/mugwc/bgdeptrq?Arg=--mutoken&amp;Arg=ivY3y2DN1CUfU0to3rkCl7uMTuUe%2F%2Fdsnk8ZnB9OlsMfWAv4jYglAa%2B9XUoe9GQrbRHIrIt%2FUxJPyG1OKrWKPtPvYJvLjIJzqZQn%2FsJ6EFA%3D" TargetMode="External"/><Relationship Id="rId37" Type="http://schemas.openxmlformats.org/officeDocument/2006/relationships/hyperlink" Target="https://munisapp.eastlongmeadowma.gov/prod/munis/gas/app/ua/r/mugwc/bgdeptrq?Arg=--mutoken&amp;Arg=JTiyN2zJ5LRhEs0emt8%2B%2F82R2Wh7ChynftDwclv8%2B5KHCk%2B1UonAy3DTIgtmvM3OD%2BTyebWFw6r47pCCptSmTyqHOYhxk04Eym5KEgq02ec%3D" TargetMode="External"/><Relationship Id="rId40" Type="http://schemas.openxmlformats.org/officeDocument/2006/relationships/hyperlink" Target="https://munisapp.eastlongmeadowma.gov/prod/munis/gas/app/ua/r/mugwc/bgdeptrq?Arg=--mutoken&amp;Arg=OYkwejbWAsHkLBvSgaOW%2FAY0lb8mnhAAu8HTCVU2rgQVmpExyBHpbpnjPP5pf3geDTmmS7BqGXBK41NXa%2BRAb6sGtl138LHuX0hPcWni5z0%3D" TargetMode="External"/><Relationship Id="rId45" Type="http://schemas.openxmlformats.org/officeDocument/2006/relationships/hyperlink" Target="https://munisapp.eastlongmeadowma.gov/prod/munis/gas/app/ua/r/mugwc/bgdeptrq?Arg=--mutoken&amp;Arg=yu7OuIq5FuctSIN3MD%2Bep3If8u%2B1m9yXlZVuIxAFp4XY65lK9daiPbUtzPRqiQgWfaNWx0Q9GnZtQEiPjuj9awPzHKV8SZAeEooWss6jUMM%3D" TargetMode="External"/><Relationship Id="rId5" Type="http://schemas.openxmlformats.org/officeDocument/2006/relationships/hyperlink" Target="https://munisapp.eastlongmeadowma.gov/prod/munis/gas/app/ua/r/mugwc/bgdeptrq?Arg=--mutoken&amp;Arg=XvzrDR4dcBbix7%2B%2BPTmmeM4E7N2Wp5v8obfA8QNS15TbQHRiC903b%2BR8W8R%2BlDiLhxa0x2EDNcDN8UPEbRpKcRN6n09wE1oCW5G0sv%2BeA9E%3D" TargetMode="External"/><Relationship Id="rId15" Type="http://schemas.openxmlformats.org/officeDocument/2006/relationships/hyperlink" Target="https://munisapp.eastlongmeadowma.gov/prod/munis/gas/app/ua/r/mugwc/bgdeptrq?Arg=--mutoken&amp;Arg=p93C10OUQQ5j4%2BxrgyqeUGcoeZ0cHwz5TlQ5BM3ZZl9C7C06LKhF7hkkYKFUmnQkzSbsGBuFJvNr97GdwArCfjGcIMkTOQfTK0W1GUbPtz8%3D" TargetMode="External"/><Relationship Id="rId23" Type="http://schemas.openxmlformats.org/officeDocument/2006/relationships/hyperlink" Target="https://munisapp.eastlongmeadowma.gov/prod/munis/gas/app/ua/r/mugwc/bgdeptrq?Arg=--mutoken&amp;Arg=5%2F7ctv8yPPULd%2BnC5vP6qtH%2BwnOOFIlDAzGp%2F7%2FOvnBkLvajvaFzbLqSjiJxHzoyc0mrxPtxsth2CkFCPFdwfVNIhmvIsWPCDO0RQEKyLOA%3D" TargetMode="External"/><Relationship Id="rId28" Type="http://schemas.openxmlformats.org/officeDocument/2006/relationships/hyperlink" Target="https://munisapp.eastlongmeadowma.gov/prod/munis/gas/app/ua/r/mugwc/bgdeptrq?Arg=--mutoken&amp;Arg=SHoqee5S8wIMjavukZs4PdY6W%2B9ep9vJ%2BI7cTs%2Ba92tU3CGkTZ%2B9NzXd2YG4EdqYlADde6%2FU55SCxc1v2TDkV4KWrdy8APFDJ4VPS8NjnOk%3D" TargetMode="External"/><Relationship Id="rId36" Type="http://schemas.openxmlformats.org/officeDocument/2006/relationships/hyperlink" Target="https://munisapp.eastlongmeadowma.gov/prod/munis/gas/app/ua/r/mugwc/bgdeptrq?Arg=--mutoken&amp;Arg=mX6SbSS%2BdqwcSG73ZleAhELRKrgjeRd22so%2F4rqBMuVQzKgkSWbmAJqPzp5nhTYjeSg6xqlOrVSJ3EWyuROjomEQ8ywNcLoJW0uPOWiSkYs%3D" TargetMode="External"/><Relationship Id="rId49" Type="http://schemas.openxmlformats.org/officeDocument/2006/relationships/hyperlink" Target="https://munisapp.eastlongmeadowma.gov/prod/munis/gas/app/ua/r/mugwc/bgdeptrq?Arg=--mutoken&amp;Arg=hnAgnH2jeSASnMzTMfrB6Pr56wN29bUJKB4OiNWugpu0YT22ZJzIxcu9mJ7XX3HjQBI9dtWAkBKABVLLqgOixzfl0fMyhJsX6jpIjOCKFRc%3D" TargetMode="External"/><Relationship Id="rId10" Type="http://schemas.openxmlformats.org/officeDocument/2006/relationships/hyperlink" Target="https://munisapp.eastlongmeadowma.gov/prod/munis/gas/app/ua/r/mugwc/bgdeptrq?Arg=--mutoken&amp;Arg=HxfepRBrj%2FvamX%2Fz%2FtVRwC9%2BIZ8hd1JDyI3Qt8Gb6Ofyud7xV9EdYlOCT%2BQ3jaz1tc11t4dwcXDaet5%2FIcBcSQ16J94EznLZt7bxXqkbom0%3D" TargetMode="External"/><Relationship Id="rId19" Type="http://schemas.openxmlformats.org/officeDocument/2006/relationships/hyperlink" Target="https://munisapp.eastlongmeadowma.gov/prod/munis/gas/app/ua/r/mugwc/bgdeptrq?Arg=--mutoken&amp;Arg=V5oMXUd2EulAOre5o04dusfSzRt8db2L6BJK0MbVTqa0a7d5GIcWKWH9%2FfVD4FtkFO9d%2FaH8Gyi4wuNZMCkGVgY3jbcUInetzvimTOhPW2U%3D" TargetMode="External"/><Relationship Id="rId31" Type="http://schemas.openxmlformats.org/officeDocument/2006/relationships/hyperlink" Target="https://munisapp.eastlongmeadowma.gov/prod/munis/gas/app/ua/r/mugwc/bgdeptrq?Arg=--mutoken&amp;Arg=gwxUjIVWgMW5nlpnrHIPlQMzkpaDNjSAAJL8yWlkVTwXHs97tRLcuL9RaL5ZSoZ%2BL%2F9%2B9OQL%2Bwtqxw0u1hLdt1bbn9D2HvpHgq98c5FqLl8%3D" TargetMode="External"/><Relationship Id="rId44" Type="http://schemas.openxmlformats.org/officeDocument/2006/relationships/hyperlink" Target="https://munisapp.eastlongmeadowma.gov/prod/munis/gas/app/ua/r/mugwc/bgdeptrq?Arg=--mutoken&amp;Arg=uyw%2BMDTnToS9h4qH9r82Ngs1m3A%2BO42jDwAROinWo8RFsRou%2F5PZZeXD6apS%2Fmtdcwp6x3%2BiMYQfV6beDAby4MH0p0ZYwn%2Fi1Z9QMqOloiY%3D" TargetMode="External"/><Relationship Id="rId52" Type="http://schemas.openxmlformats.org/officeDocument/2006/relationships/hyperlink" Target="https://munisapp.eastlongmeadowma.gov/prod/munis/gas/app/ua/r/mugwc/bgdeptrq?Arg=--mutoken&amp;Arg=%2ByzF4LOHadq%2FBQ7QCzgYu%2Br9d7EqlOtnDDeg37tlXXFyyybOFJCcaGnqsLFYFvJexyE6lMtSVnOwmXldruEy1zddoKAjIQP78dAXdMVcZec%3D" TargetMode="External"/><Relationship Id="rId4" Type="http://schemas.openxmlformats.org/officeDocument/2006/relationships/hyperlink" Target="https://munisapp.eastlongmeadowma.gov/prod/munis/gas/app/ua/r/mugwc/bgdeptrq?Arg=--mutoken&amp;Arg=scz%2Bm9%2FRKvHWk5HvqlZ92trOLV2S4GBUfjav8ZOdWxoWGrbpeyPd%2F0I78cnh3JXCr9UzNyf%2FDzkMyupGVyG5UfWejFpSBsa3NiDAj1guWMs%3D" TargetMode="External"/><Relationship Id="rId9" Type="http://schemas.openxmlformats.org/officeDocument/2006/relationships/hyperlink" Target="https://munisapp.eastlongmeadowma.gov/prod/munis/gas/app/ua/r/mugwc/bgdeptrq?Arg=--mutoken&amp;Arg=yXUFPGF7W3iepGR7%2B0u%2F1PAdQTvTCkG8RbIz7owhsBenqtPQ96Sd3q8Tw5dcPOf4pGACnJwAy%2FiRlJOHIvKgvXSdm82d9Cy%2BK9Ir7x6Zoq4%3D" TargetMode="External"/><Relationship Id="rId14" Type="http://schemas.openxmlformats.org/officeDocument/2006/relationships/hyperlink" Target="https://munisapp.eastlongmeadowma.gov/prod/munis/gas/app/ua/r/mugwc/bgdeptrq?Arg=--mutoken&amp;Arg=kGoHSHVezY%2F9dv4kAASFr8y0njE9O8ytKmgX0Zl3NaU8WMHI%2FifC989cwclxS2OuNZgC7kCF3bhqX7lBIkJg6pA%2B1jfV8rQUfU1oJaEh1uA%3D" TargetMode="External"/><Relationship Id="rId22" Type="http://schemas.openxmlformats.org/officeDocument/2006/relationships/hyperlink" Target="https://munisapp.eastlongmeadowma.gov/prod/munis/gas/app/ua/r/mugwc/bgdeptrq?Arg=--mutoken&amp;Arg=hqoP0VM%2FPBQiJYavh%2BWz3q3LkqiCPl2ZK53emTWwqxJEJX9%2Ba3bxzX6yMioryPS54i7ckLyXV1JFnS4DmSjKmRsZwsi6P7D2FhWMk%2BXyqOo%3D" TargetMode="External"/><Relationship Id="rId27" Type="http://schemas.openxmlformats.org/officeDocument/2006/relationships/hyperlink" Target="https://munisapp.eastlongmeadowma.gov/prod/munis/gas/app/ua/r/mugwc/bgdeptrq?Arg=--mutoken&amp;Arg=ZwNrMHTAg8g653wh5mL947A3BzZORPBhUftGstcnXsrr5unUqOWmigrGvBuPaYdyalN17ABurgFPrx0DDRLUdSJFgsvRt7odKtQ%2BO78%2FP4A%3D" TargetMode="External"/><Relationship Id="rId30" Type="http://schemas.openxmlformats.org/officeDocument/2006/relationships/hyperlink" Target="https://munisapp.eastlongmeadowma.gov/prod/munis/gas/app/ua/r/mugwc/bgdeptrq?Arg=--mutoken&amp;Arg=qGiDnbuWHzqRCzv9sY80RyrDT0CsJwK%2B2uArlLVcxZxhT4PwvqZe0C1%2BtELUc0icts9k0RhEaQMGQVNwv4G45WWPedU%2B%2FbzhsSD0TRePKpI%3D" TargetMode="External"/><Relationship Id="rId35" Type="http://schemas.openxmlformats.org/officeDocument/2006/relationships/hyperlink" Target="https://munisapp.eastlongmeadowma.gov/prod/munis/gas/app/ua/r/mugwc/bgdeptrq?Arg=--mutoken&amp;Arg=nQxvERIopRJaUi6HK%2FRIZkIrnWtGLGRz3NdILhVRuYzSA4w77I6nneEczqTpRf8qRIQzT72uHfgGuF24MoY%2F3YFORMZj17wxEGHHXNSgoyE%3D" TargetMode="External"/><Relationship Id="rId43" Type="http://schemas.openxmlformats.org/officeDocument/2006/relationships/hyperlink" Target="https://munisapp.eastlongmeadowma.gov/prod/munis/gas/app/ua/r/mugwc/bgdeptrq?Arg=--mutoken&amp;Arg=uHF5B5w9K%2FRQGOgNUm4UZxJGG4nxdyw9hjkYMV0zJlWQ2Uw6pvZTl8rOOKTU67b0v3phRgJF4ENfM64YmLf93x76sN5X8O6RM0mi0hSm7iw%3D" TargetMode="External"/><Relationship Id="rId48" Type="http://schemas.openxmlformats.org/officeDocument/2006/relationships/hyperlink" Target="https://munisapp.eastlongmeadowma.gov/prod/munis/gas/app/ua/r/mugwc/bgdeptrq?Arg=--mutoken&amp;Arg=boIAHnDrebEZQcooUwpnvpjw6etNF2tfG4I2X2TxpDYs1zwBO4Ytyfm7Q195jdpEji5vO5lsODFeDIEk7XbSf9IYir%2B8APC1xfDiLfUY7cs%3D" TargetMode="External"/><Relationship Id="rId8" Type="http://schemas.openxmlformats.org/officeDocument/2006/relationships/hyperlink" Target="https://munisapp.eastlongmeadowma.gov/prod/munis/gas/app/ua/r/mugwc/bgdeptrq?Arg=--mutoken&amp;Arg=77RHn2kntOkpNfZ4m1au5xSn4OiVaZ14qdZ827taLYvFGf1BTs20WR7c0ig5zQiq3UG3uNOUsLJ58GwEZUj6Ap%2Fj2QOohyUtcgtHPlMcIj8%3D" TargetMode="External"/><Relationship Id="rId51" Type="http://schemas.openxmlformats.org/officeDocument/2006/relationships/hyperlink" Target="https://munisapp.eastlongmeadowma.gov/prod/munis/gas/app/ua/r/mugwc/bgdeptrq?Arg=--mutoken&amp;Arg=8M4G9Lh64dge1NTtsp1amtgGd0%2FQNeUX8pDyaFWne9GX1qUmHzXO%2B%2BmPTPfqlG6GoACZ0jtpXAGLeE56F0E0%2FpvUhqMPIvxOAaLvldiPTcM%3D" TargetMode="External"/><Relationship Id="rId3" Type="http://schemas.openxmlformats.org/officeDocument/2006/relationships/hyperlink" Target="https://munisapp.eastlongmeadowma.gov/prod/munis/gas/app/ua/r/mugwc/bgdeptrq?Arg=--mutoken&amp;Arg=pv39nzUjcoWhy2le0%2B6eFTuPxkWAMjLdv8MJYIL0goZT5OnKro%2F%2FLu1GPnFt0tt%2BZi4CLVyNpvp%2BfmnSUL2efpI9WbvEKbR93zlbkHaMT0Y%3D" TargetMode="External"/><Relationship Id="rId12" Type="http://schemas.openxmlformats.org/officeDocument/2006/relationships/hyperlink" Target="https://munisapp.eastlongmeadowma.gov/prod/munis/gas/app/ua/r/mugwc/bgdeptrq?Arg=--mutoken&amp;Arg=d73DJFFkarXgdkViqguYEVwHZ9jVYOqmk0chfzJY8yPTtYnDkJnzX3Hg%2B7JNxLMtUTlo3u5Vr9S%2FVRMfEJBP%2B78zoY19LILvkEuO3hOT0mE%3D" TargetMode="External"/><Relationship Id="rId17" Type="http://schemas.openxmlformats.org/officeDocument/2006/relationships/hyperlink" Target="https://munisapp.eastlongmeadowma.gov/prod/munis/gas/app/ua/r/mugwc/bgdeptrq?Arg=--mutoken&amp;Arg=ZaX%2FgM4qPaGJKILCIiGRXJGgVqmFFb3lHkoQvfUFaCngcKx5dJ%2FeCpHxR31BgHd2%2BOLaMbKA1YKTE9D0Qnl6%2FKgFr7QDM0zS9cIvIvo94Ds%3D" TargetMode="External"/><Relationship Id="rId25" Type="http://schemas.openxmlformats.org/officeDocument/2006/relationships/hyperlink" Target="https://munisapp.eastlongmeadowma.gov/prod/munis/gas/app/ua/r/mugwc/bgdeptrq?Arg=--mutoken&amp;Arg=BfEJ98MxbqSl3SLIHmTpviESuRemSrj1X5CX%2BM4FC9Rj8%2FH2ggvUq2injzZnmXlcLGtvbSCj6a04iwo5wyKYMYzbRfHWDM%2FjtmwfvSfxHGs%3D" TargetMode="External"/><Relationship Id="rId33" Type="http://schemas.openxmlformats.org/officeDocument/2006/relationships/hyperlink" Target="https://munisapp.eastlongmeadowma.gov/prod/munis/gas/app/ua/r/mugwc/bgdeptrq?Arg=--mutoken&amp;Arg=P%2BlL7q9KUSGyqxY26CxOhqi%2F0E90TtvkcDeCJRRB02H44EhA4jdIHuvCvW4kWpq8251At6p6AgL7WDBICLVDxujYNoqzGXohp5G4Z28EPXg%3D" TargetMode="External"/><Relationship Id="rId38" Type="http://schemas.openxmlformats.org/officeDocument/2006/relationships/hyperlink" Target="https://munisapp.eastlongmeadowma.gov/prod/munis/gas/app/ua/r/mugwc/bgdeptrq?Arg=--mutoken&amp;Arg=aJf21JvzCLlCi0eYG5khw6BPMaPS4zAEEEXY2p3DTubH%2B2mZ%2BgMz1ghMGWltdJYBwz8NaR96FJCN0I%2BDmwGejXjyIdhUVJsv3peowreWeQY%3D" TargetMode="External"/><Relationship Id="rId46" Type="http://schemas.openxmlformats.org/officeDocument/2006/relationships/hyperlink" Target="https://munisapp.eastlongmeadowma.gov/prod/munis/gas/app/ua/r/mugwc/bgdeptrq?Arg=--mutoken&amp;Arg=ddapQ7g%2Bx5mRQ%2B1A9go0Z2XDmFO8iLXu6p7%2B1R%2BFs4%2FREkg36xKRiy3ORKTSWSMV%2FQK7FfbyPJd1%2B32sCKpG%2BTHZsSSftTqefETUOn1E%2FLI%3D" TargetMode="External"/><Relationship Id="rId20" Type="http://schemas.openxmlformats.org/officeDocument/2006/relationships/hyperlink" Target="https://munisapp.eastlongmeadowma.gov/prod/munis/gas/app/ua/r/mugwc/bgdeptrq?Arg=--mutoken&amp;Arg=iKq0E9I7MV5i2E1RILTSVGIEenNaQJwIhjWu71Xhh1bfUqfDJM3jPhx%2BJwu7ehOZVCPUrucfh7BcWvX9GIEpDYnB2NdCfJiJ2J6zdOSrmaI%3D" TargetMode="External"/><Relationship Id="rId41" Type="http://schemas.openxmlformats.org/officeDocument/2006/relationships/hyperlink" Target="https://munisapp.eastlongmeadowma.gov/prod/munis/gas/app/ua/r/mugwc/bgdeptrq?Arg=--mutoken&amp;Arg=CPdWPWMM2iM3B%2FAVdP7WEgeT9CnF4JcWPA%2BCtVVhV4xdL2jsdSr7mgdOIvMM6nPXWsP0SQnpxvDa270hEUwRV3wwVTON%2FTrxxQ2tebmuTiU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r7oTleg0dxj4hky2CIhk0hX2%2BMNGWZ4w5QHqfoiPgCwZ%2BZManqndXzcnEPG21rtgwSQNKyAgz8GIPQZwfUTGME%2FF2bVz4%2FuyZEVDReJ0Cj4%3D" TargetMode="External"/></Relationships>
</file>

<file path=ppt/slides/_rels/slide105.xml.rels><?xml version="1.0" encoding="UTF-8" standalone="yes"?>
<Relationships xmlns="http://schemas.openxmlformats.org/package/2006/relationships"><Relationship Id="rId13" Type="http://schemas.openxmlformats.org/officeDocument/2006/relationships/hyperlink" Target="https://munisapp.eastlongmeadowma.gov/prod/munis/gas/app/ua/r/mugwc/bgdeptrq?Arg=--mutoken&amp;Arg=5RRstS9%2FVapsjCLULdoiW0WlASAC5%2B%2FmH9E0KGfaSq5Bd%2FquNaILu3i%2Bi2bzC4PuzUfE72MRokSgAWHfMURO7uojFMtm1sWCqF8M0THrx3A%3D" TargetMode="External"/><Relationship Id="rId18" Type="http://schemas.openxmlformats.org/officeDocument/2006/relationships/hyperlink" Target="https://munisapp.eastlongmeadowma.gov/prod/munis/gas/app/ua/r/mugwc/bgdeptrq?Arg=--mutoken&amp;Arg=qPd5VnORyORJuoz02GH%2BZhMofPygF4QWkRiLwz8Drvn%2BaQKuVnM5o5HKpMkmFf0ACA2e4h6NO9pQ75Bhso%2BLS2TiKAo7RAu6biXKvi88RzM%3D" TargetMode="External"/><Relationship Id="rId26" Type="http://schemas.openxmlformats.org/officeDocument/2006/relationships/hyperlink" Target="https://munisapp.eastlongmeadowma.gov/prod/munis/gas/app/ua/r/mugwc/bgdeptrq?Arg=--mutoken&amp;Arg=bXpcE%2BEt4%2Fbj7wO648nu0%2Buy2GFN8mjVhyaLaQai5AxXMFBmSq0AhGeWfE32wa0Uo8KZy9tVWChDI1e%2F2cJOJVr6xWlcqCcEYrGBynYywwc%3D" TargetMode="External"/><Relationship Id="rId39" Type="http://schemas.openxmlformats.org/officeDocument/2006/relationships/hyperlink" Target="https://munisapp.eastlongmeadowma.gov/prod/munis/gas/app/ua/r/mugwc/bgdeptrq?Arg=--mutoken&amp;Arg=qpTdlXnt6UjA0YohOmX9pdmh9qz1e4blvXYrCr1qAORceRjhwHDGaRl9P8F%2BG6dx1506xcint4XHeB9y4Q5DwfTsOobqXrdr1rueQFobh5w%3D" TargetMode="External"/><Relationship Id="rId21" Type="http://schemas.openxmlformats.org/officeDocument/2006/relationships/hyperlink" Target="https://munisapp.eastlongmeadowma.gov/prod/munis/gas/app/ua/r/mugwc/bgdeptrq?Arg=--mutoken&amp;Arg=DwuqambVRLuIGUl61OGAqr5Or4yFw23OfxIvkR84PFl6K%2B%2Fssoyy4YPMeRP%2Fc7ps9CBz4ECx%2FyIZLML9DYdrZQXIynHHkt5gw%2BK8qox9gjg%3D" TargetMode="External"/><Relationship Id="rId34" Type="http://schemas.openxmlformats.org/officeDocument/2006/relationships/hyperlink" Target="https://munisapp.eastlongmeadowma.gov/prod/munis/gas/app/ua/r/mugwc/bgdeptrq?Arg=--mutoken&amp;Arg=IdCtwgizSloDWEEb6OsBGW2C5Z%2BdyVrc1Pcap9gtv59Ep1CaKDA%2B2gZ27iEq6wcOHBXquTs%2BtGJQMWj4bSg4UykBdwj3GwJl0RS%2FEesqIB8%3D" TargetMode="External"/><Relationship Id="rId42" Type="http://schemas.openxmlformats.org/officeDocument/2006/relationships/hyperlink" Target="https://munisapp.eastlongmeadowma.gov/prod/munis/gas/app/ua/r/mugwc/bgdeptrq?Arg=--mutoken&amp;Arg=FPtxDMPeUeLsVnfRkmRGEXKmb9T7tQQd2Nitf1kvpBs9myuLvmvPQ%2BybflHHOXWjTPkYiy6aLy1ulcRfWIsq1prT%2FNCwu%2BcnIaaveQ9V%2BSE%3D" TargetMode="External"/><Relationship Id="rId7" Type="http://schemas.openxmlformats.org/officeDocument/2006/relationships/hyperlink" Target="https://munisapp.eastlongmeadowma.gov/prod/munis/gas/app/ua/r/mugwc/bgdeptrq?Arg=--mutoken&amp;Arg=moGKMMUiJHob%2F9H2LASgvwKWPBCozkiW5X4KBWSqv7c45O2PlyrD%2BkWLLWqL2x1YZVbkUIx4OrMb8LY%2BiLBpGzhJw76QmNxVGBo3NW1IPDc%3D" TargetMode="External"/><Relationship Id="rId2" Type="http://schemas.openxmlformats.org/officeDocument/2006/relationships/hyperlink" Target="https://munisapp.eastlongmeadowma.gov/prod/munis/gas/app/ua/r/mugwc/bgdeptrq?Arg=--mutoken&amp;Arg=mTwXl6orqljvmga0yCXb6B%2FZTQaJ%2BIDBG9AfnTrTDhlkEoSoenqeRcyAVFeEkgc%2Bgbw7lcCQoma4uiV3Wh3R4f9YIBY9NokoWNJRyMevjSU%3D" TargetMode="External"/><Relationship Id="rId16" Type="http://schemas.openxmlformats.org/officeDocument/2006/relationships/hyperlink" Target="https://munisapp.eastlongmeadowma.gov/prod/munis/gas/app/ua/r/mugwc/bgdeptrq?Arg=--mutoken&amp;Arg=t7HyD%2BHpDGUvvEqxQ1LoXNYaTiweLPKEkLDCdB9dsX5mSZPPlDwxp8aNB5KrY2UkFmP3Z5NchctN0G%2BDKMnUzAQ59181XfQNnxE9K%2FrLO%2B8%3D" TargetMode="External"/><Relationship Id="rId20" Type="http://schemas.openxmlformats.org/officeDocument/2006/relationships/hyperlink" Target="https://munisapp.eastlongmeadowma.gov/prod/munis/gas/app/ua/r/mugwc/bgdeptrq?Arg=--mutoken&amp;Arg=Kpzs7kBM%2BAp%2FTclFeAtNL%2Bb95%2FRFJpEQbaN12gSYl6Py0PJ3O5iR8Bx7I2iadChynqXSl01mpCkOiUESFEiMLxCU85UFIXyhtFNOXKgnll0%3D" TargetMode="External"/><Relationship Id="rId29" Type="http://schemas.openxmlformats.org/officeDocument/2006/relationships/hyperlink" Target="https://munisapp.eastlongmeadowma.gov/prod/munis/gas/app/ua/r/mugwc/bgdeptrq?Arg=--mutoken&amp;Arg=RuSQE3cs7AwpONk5XXJR7ep2NUuRbNQAfD4x4tznIZw9%2Fhvj3xEUiIPvR544nd83Dz7b4QzxruWt8cTAUdRhQ1WKzF0DbOWWySUv%2FP7aLuc%3D" TargetMode="External"/><Relationship Id="rId41" Type="http://schemas.openxmlformats.org/officeDocument/2006/relationships/hyperlink" Target="https://munisapp.eastlongmeadowma.gov/prod/munis/gas/app/ua/r/mugwc/bgdeptrq?Arg=--mutoken&amp;Arg=AET%2FE468Jzq%2BdUbLK8b2rEVKpCJudZYlmork0e3j2tAxCW2V5tCeOnBGIzp9%2BoNmsY%2FGeHwR8x%2FwLTSXDS6AejPYFWqgcMkBpKFd9Rjcfps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OWpI%2BNZUV8juuy7eA6AbHGfw7yW4dnlSff2jbct6HsrAbtsOlkeuDLrMPEVRGu0YU%2BCiqCuHl2syI8W8v8eeRfuzYH7O%2B9P1F%2FFwDxnpRUQ%3D" TargetMode="External"/><Relationship Id="rId11" Type="http://schemas.openxmlformats.org/officeDocument/2006/relationships/hyperlink" Target="https://munisapp.eastlongmeadowma.gov/prod/munis/gas/app/ua/r/mugwc/bgdeptrq?Arg=--mutoken&amp;Arg=cw4qiSy5wC03bmBCZmImDkB2HdcnIhvbjiB891tpMA%2BBn0qsHWAs2qMas0ZA9lY0n8yS4WSfNJDde%2FW0Ea%2FaTK5Jq40tLSoKqiR%2F%2FsCHtM4%3D" TargetMode="External"/><Relationship Id="rId24" Type="http://schemas.openxmlformats.org/officeDocument/2006/relationships/hyperlink" Target="https://munisapp.eastlongmeadowma.gov/prod/munis/gas/app/ua/r/mugwc/bgdeptrq?Arg=--mutoken&amp;Arg=OqE%2BG8c%2Bm5EJKmGV%2B3MULhkF3HhXh%2B%2F7ykYmZiqq9fiAQ5rWq4eXHk36Rrj4C4Lc%2Bd38NAwIgiWXoCnfCCXsJkZHv%2Bxdw9GD6eW3I4Svd7k%3D" TargetMode="External"/><Relationship Id="rId32" Type="http://schemas.openxmlformats.org/officeDocument/2006/relationships/hyperlink" Target="https://munisapp.eastlongmeadowma.gov/prod/munis/gas/app/ua/r/mugwc/bgdeptrq?Arg=--mutoken&amp;Arg=ad1Ky%2BiGTIwebvjLdsYwiJh%2Ff4gDOALl5UzfF5Ls8PMael9t%2FBER0RDAt9cbbIGQLodw%2F%2FEEYniUg9OT0kiG0yPeCjM1aF3%2FRynHgMsDesU%3D" TargetMode="External"/><Relationship Id="rId37" Type="http://schemas.openxmlformats.org/officeDocument/2006/relationships/hyperlink" Target="https://munisapp.eastlongmeadowma.gov/prod/munis/gas/app/ua/r/mugwc/bgdeptrq?Arg=--mutoken&amp;Arg=e0G6IJbgkV3UqHAqd7o61gjA5ZG3hfbz0K9Jsb0PnBVhDQc65H6afc1d6pZS%2BjhnB%2Fo78v5AFfed1MjpLnKURpCAVEJI0pTrv7v4Yr2%2B038%3D" TargetMode="External"/><Relationship Id="rId40" Type="http://schemas.openxmlformats.org/officeDocument/2006/relationships/hyperlink" Target="https://munisapp.eastlongmeadowma.gov/prod/munis/gas/app/ua/r/mugwc/bgdeptrq?Arg=--mutoken&amp;Arg=VQXLzcJXHQYToMeKvT2Nk0Ov77lnzjHCN%2BosOnwKc88mA1jIpKLA8x47wwNLRpZtg0K1JU2BtAVoMVFhoxCghbhGu3opW8GOO70Uexdtl%2B8%3D" TargetMode="External"/><Relationship Id="rId5" Type="http://schemas.openxmlformats.org/officeDocument/2006/relationships/hyperlink" Target="https://munisapp.eastlongmeadowma.gov/prod/munis/gas/app/ua/r/mugwc/bgdeptrq?Arg=--mutoken&amp;Arg=zMfazib3yl04Pld%2FCqDK1SEM2DYxQO8zRuWgE7ejfRTJ4T8wZI5RUnqb6idJiXomP6F815r5YnM2uxucbTTsCb4Yqn0%2FKbyWfGJjPai44dk%3D" TargetMode="External"/><Relationship Id="rId15" Type="http://schemas.openxmlformats.org/officeDocument/2006/relationships/hyperlink" Target="https://munisapp.eastlongmeadowma.gov/prod/munis/gas/app/ua/r/mugwc/bgdeptrq?Arg=--mutoken&amp;Arg=m%2BIaK8m17KMhwcQzSefbHIwxcON8F2MKGnYF54QLdjitrmq7ezcPkSUkH2hC4IRr0KfPotz8J%2F6kSX5DDhz22XPAAAjodRCd98HcilQjaT0%3D" TargetMode="External"/><Relationship Id="rId23" Type="http://schemas.openxmlformats.org/officeDocument/2006/relationships/hyperlink" Target="https://munisapp.eastlongmeadowma.gov/prod/munis/gas/app/ua/r/mugwc/bgdeptrq?Arg=--mutoken&amp;Arg=3CMmJv29SXd78IkO2HfI168ENYn98hvTIMf%2FXAVDIDWg6E7PWyOW7WfAK7ueW4h405sjteZSoXnyxfJIIQE1CqeFjddeJ%2BdmwujhpEDfX2c%3D" TargetMode="External"/><Relationship Id="rId28" Type="http://schemas.openxmlformats.org/officeDocument/2006/relationships/hyperlink" Target="https://munisapp.eastlongmeadowma.gov/prod/munis/gas/app/ua/r/mugwc/bgdeptrq?Arg=--mutoken&amp;Arg=b8vSa%2F%2B3cV9hurgKgYToar6LY1fsdO4ygzHIxdM98AcCyScHePwjfO42le%2B7qQrYsSEbJOzusdv0kUjf2YnGN0TapiLPAA9WHVvVUDNYhkg%3D" TargetMode="External"/><Relationship Id="rId36" Type="http://schemas.openxmlformats.org/officeDocument/2006/relationships/hyperlink" Target="https://munisapp.eastlongmeadowma.gov/prod/munis/gas/app/ua/r/mugwc/bgdeptrq?Arg=--mutoken&amp;Arg=A0LzHUJRSVER3old9BebAyYHFaBFFDI9Sr135mXKceNU%2BrlP5PFt6raGtLlmg6Nm5wZfBWugpWG8CPieq6qCpm9NasHrCFo5kphtTxICz2I%3D" TargetMode="External"/><Relationship Id="rId10" Type="http://schemas.openxmlformats.org/officeDocument/2006/relationships/hyperlink" Target="https://munisapp.eastlongmeadowma.gov/prod/munis/gas/app/ua/r/mugwc/bgdeptrq?Arg=--mutoken&amp;Arg=qkWjpKMXDiEZF2fK2pmD1X%2FTnnAf%2By4VbXxIQNFRVqqIbd1arXryJUpw%2F5dcRSTlfMcm%2BRaCDQpXcfZLwUJ6%2F%2BznicqHOywCji%2BtmFGPwK4%3D" TargetMode="External"/><Relationship Id="rId19" Type="http://schemas.openxmlformats.org/officeDocument/2006/relationships/hyperlink" Target="https://munisapp.eastlongmeadowma.gov/prod/munis/gas/app/ua/r/mugwc/bgdeptrq?Arg=--mutoken&amp;Arg=aaVsZjHJyJUMh01OeCCzAkGq9iPrq3seuRPldQOkfvTnZz%2Bm0gOugehbgnAYJ4GevQKYsjaJAySO%2FuW4MV2XGSVWOFGHOKD%2Bxy2Fg17cSX0%3D" TargetMode="External"/><Relationship Id="rId31" Type="http://schemas.openxmlformats.org/officeDocument/2006/relationships/hyperlink" Target="https://munisapp.eastlongmeadowma.gov/prod/munis/gas/app/ua/r/mugwc/bgdeptrq?Arg=--mutoken&amp;Arg=cR10J5pGW2dJ0JXSlyoYM2nCOldVAI9a0VILN3RZNE9O%2FXQvE1id8b1mZ5HlKN2X%2BrOMiDSaaJrCainqJhcGK7un%2BmklQYh3v8f8zlVBxGI%3D" TargetMode="External"/><Relationship Id="rId4" Type="http://schemas.openxmlformats.org/officeDocument/2006/relationships/hyperlink" Target="https://munisapp.eastlongmeadowma.gov/prod/munis/gas/app/ua/r/mugwc/bgdeptrq?Arg=--mutoken&amp;Arg=DYjKdBbHF0Xx8%2F6IuMtLK4tk83r4Zj%2Bnyr%2FElp4A4RsxlDijWhOXkHaeHTLgcbOxvOPXGZF2ZVmzKBhBSs5Jk8d87Rbp4ABIEz1mw4B4s4E%3D" TargetMode="External"/><Relationship Id="rId9" Type="http://schemas.openxmlformats.org/officeDocument/2006/relationships/hyperlink" Target="https://munisapp.eastlongmeadowma.gov/prod/munis/gas/app/ua/r/mugwc/bgdeptrq?Arg=--mutoken&amp;Arg=J9i%2BeoRMfjeOBD3OKOBhw7awzmXWBacVpTQxjubH4FFr9T1yWfcUyiCBQyhARmEtU2TtotRvMk11lEYQlfrBjr0zVvfIrRPYbRUwctqYrU8%3D" TargetMode="External"/><Relationship Id="rId14" Type="http://schemas.openxmlformats.org/officeDocument/2006/relationships/hyperlink" Target="https://munisapp.eastlongmeadowma.gov/prod/munis/gas/app/ua/r/mugwc/bgdeptrq?Arg=--mutoken&amp;Arg=mO21e8KGJsYvKHG39D6FXcDOdDLlu7zUeVaj8wMn%2BHXkRCE0m8aTYNV8T6PYitSHbP85I0JzUKV8Ja4zMwXxxcQBpxpppTSGn4cda%2BDDgww%3D" TargetMode="External"/><Relationship Id="rId22" Type="http://schemas.openxmlformats.org/officeDocument/2006/relationships/hyperlink" Target="https://munisapp.eastlongmeadowma.gov/prod/munis/gas/app/ua/r/mugwc/bgdeptrq?Arg=--mutoken&amp;Arg=nLuTUNGatVj4baiD%2BSMHvHn1upzw9J3er4kqbs7G6QPr06AkKkdhNSBjAsMEV5NkOe0GgyeFOCMOnt9ZFEYV7QeM4c6l%2F%2B9qGe6PzHWAqHs%3D" TargetMode="External"/><Relationship Id="rId27" Type="http://schemas.openxmlformats.org/officeDocument/2006/relationships/hyperlink" Target="https://munisapp.eastlongmeadowma.gov/prod/munis/gas/app/ua/r/mugwc/bgdeptrq?Arg=--mutoken&amp;Arg=IJr%2FVSfwsSbgprYHuOXQPs9PW%2FnPZgpWZ8ptS%2FRkGayKbInMV9rvkcB3873uAdB0AXGD6b9IJGgWSmSEBaYNpecPZmRbAxW2luGQsovT%2B%2F4%3D" TargetMode="External"/><Relationship Id="rId30" Type="http://schemas.openxmlformats.org/officeDocument/2006/relationships/hyperlink" Target="https://munisapp.eastlongmeadowma.gov/prod/munis/gas/app/ua/r/mugwc/bgdeptrq?Arg=--mutoken&amp;Arg=NiRbXX0Cxr9%2FkgBW%2FUeo32IAvpMloe2Ymbdq2LJtOnWU9fsRX6pJcFqu%2B4vOk%2Fj%2BN%2F4m%2BaPUidITrThxAZ4gqw%2FxeAo4%2FvT9gCf7US24EsA%3D" TargetMode="External"/><Relationship Id="rId35" Type="http://schemas.openxmlformats.org/officeDocument/2006/relationships/hyperlink" Target="https://munisapp.eastlongmeadowma.gov/prod/munis/gas/app/ua/r/mugwc/bgdeptrq?Arg=--mutoken&amp;Arg=L0f6%2Fa6PU1qp%2BUfirLa0zup0U4CwNmWgl6xYgHErzyKBTyUxwin8pD%2Fvv2mBWgvJlYnkryTkDa%2FXemxrdmGJei3qt3SAePSRZxv6zcvEd%2Bo%3D" TargetMode="External"/><Relationship Id="rId8" Type="http://schemas.openxmlformats.org/officeDocument/2006/relationships/hyperlink" Target="https://munisapp.eastlongmeadowma.gov/prod/munis/gas/app/ua/r/mugwc/bgdeptrq?Arg=--mutoken&amp;Arg=IN6LB0HZ5xOqKPLY04Alsxup8bo2liSs6bsS8MInRe%2BpLVi3HWwKfhJq5MoI4jApqHpHb21HnEmfJVUFX%2F0hiYOryowuMNPhXnjhR0MoFOA%3D" TargetMode="External"/><Relationship Id="rId3" Type="http://schemas.openxmlformats.org/officeDocument/2006/relationships/hyperlink" Target="https://munisapp.eastlongmeadowma.gov/prod/munis/gas/app/ua/r/mugwc/bgdeptrq?Arg=--mutoken&amp;Arg=ncgYeTzhurItvhbEDpecfIpCTr08REJeaZcWUSlJo2owIOdppLjcJxcBB5mm6sRA%2F69PJtEeEgKMajWIK9wkHzkFguW5sHgna9MYM1fPCP0%3D" TargetMode="External"/><Relationship Id="rId12" Type="http://schemas.openxmlformats.org/officeDocument/2006/relationships/hyperlink" Target="https://munisapp.eastlongmeadowma.gov/prod/munis/gas/app/ua/r/mugwc/bgdeptrq?Arg=--mutoken&amp;Arg=hP3pW9rrj0PBfjNiaDXENzlKzHl52UwA4GOLBGN8bvox7j5hc1c1cGrz02w4CrWZ4xFNgTcId7fM1dpKHwEBIbIV9iITYhiANpGwJV%2Fup5c%3D" TargetMode="External"/><Relationship Id="rId17" Type="http://schemas.openxmlformats.org/officeDocument/2006/relationships/hyperlink" Target="https://munisapp.eastlongmeadowma.gov/prod/munis/gas/app/ua/r/mugwc/bgdeptrq?Arg=--mutoken&amp;Arg=KgEQ1SavcnGQ%2BD1p8178bRBGWLtmWNgrezVF%2BLsx0%2BUV8%2F6wJUrhl1hkmszO%2FeU4syFkK5rwL%2F9bXh1zzLWYXnoVx0N1OmdQPsxREQ2r1ws%3D" TargetMode="External"/><Relationship Id="rId25" Type="http://schemas.openxmlformats.org/officeDocument/2006/relationships/hyperlink" Target="https://munisapp.eastlongmeadowma.gov/prod/munis/gas/app/ua/r/mugwc/bgdeptrq?Arg=--mutoken&amp;Arg=vHWXHGhiHDNex%2BvW9W7qnVF96bhTQ9xAcGs889iREiEKPNyBVH95aJIw%2B7vRGN1%2FOtqeUfTJzRqStcZ9NsjWskwZVTfzatOsL2b8Il7bEaU%3D" TargetMode="External"/><Relationship Id="rId33" Type="http://schemas.openxmlformats.org/officeDocument/2006/relationships/hyperlink" Target="https://munisapp.eastlongmeadowma.gov/prod/munis/gas/app/ua/r/mugwc/bgdeptrq?Arg=--mutoken&amp;Arg=LSJCZhmzc8rRM99Gtmx7uBsTc3BOUl5l%2F1On%2FqKs55U2nSsEsLInVW1tiH3QPrCvEP86CTuasLmYELGQchDTNkQCxKFPI60stybOLdt6pwQ%3D" TargetMode="External"/><Relationship Id="rId38" Type="http://schemas.openxmlformats.org/officeDocument/2006/relationships/hyperlink" Target="https://munisapp.eastlongmeadowma.gov/prod/munis/gas/app/ua/r/mugwc/bgdeptrq?Arg=--mutoken&amp;Arg=Ve7vjaAQJB6falNQgrTG5RdfFSDzzGLsuufvmQ1q3bE%2FBj8wzSjmfAAEEvWbzkVOjEerhTrGE9nY%2BBE7grJzogUQfJ5bTnsERYeeeaopkDg%3D" TargetMode="External"/></Relationships>
</file>

<file path=ppt/slides/_rels/slide106.xml.rels><?xml version="1.0" encoding="UTF-8" standalone="yes"?>
<Relationships xmlns="http://schemas.openxmlformats.org/package/2006/relationships"><Relationship Id="rId13" Type="http://schemas.openxmlformats.org/officeDocument/2006/relationships/hyperlink" Target="https://munisapp.eastlongmeadowma.gov/prod/munis/gas/app/ua/r/mugwc/bgdeptrq?Arg=--mutoken&amp;Arg=UJ9DdszJUrz%2BoRUQxll2NiEdDzuEA91Gu4atKiYGxW3GYFj496491QXsUfIjVSIB6Ep%2FfNR7u4hyWRiGqDeS8yAUbrd7yHuEiY6vh9bmzwQ%3D" TargetMode="External"/><Relationship Id="rId18" Type="http://schemas.openxmlformats.org/officeDocument/2006/relationships/hyperlink" Target="https://munisapp.eastlongmeadowma.gov/prod/munis/gas/app/ua/r/mugwc/bgdeptrq?Arg=--mutoken&amp;Arg=dFgksjhPmRKlx%2BN0DsJyj8i3j1LbMmmD2BE%2Fx9OMdaOkTApyVm189AdqP27lTD7VdAQi77J1NxclxDv5LQ9iG9jPyHiFH0PwLaB0loPA4ac%3D" TargetMode="External"/><Relationship Id="rId26" Type="http://schemas.openxmlformats.org/officeDocument/2006/relationships/hyperlink" Target="https://munisapp.eastlongmeadowma.gov/prod/munis/gas/app/ua/r/mugwc/bgdeptrq?Arg=--mutoken&amp;Arg=QhfesMWE2gCNTbr8srqSrQ72dHrsggsHJJLctFh3YqcskekEdaNnGdIU4KphSThsewnBwc2f6U5r4cCwfa7ibxBiv0njt4AIY8hcG6aE28k%3D" TargetMode="External"/><Relationship Id="rId39" Type="http://schemas.openxmlformats.org/officeDocument/2006/relationships/hyperlink" Target="https://munisapp.eastlongmeadowma.gov/prod/munis/gas/app/ua/r/mugwc/bgdeptrq?Arg=--mutoken&amp;Arg=tSrjpzmXk9LgSMQS2j2nqz0yCEVCYzbmbvSIppveVKqTHWMh2EKu6AtK9L475pnZfts3eJDAyb9FG099EZU3%2BnvVwDBDr6il6caSdgyw9yQ%3D" TargetMode="External"/><Relationship Id="rId21" Type="http://schemas.openxmlformats.org/officeDocument/2006/relationships/hyperlink" Target="https://munisapp.eastlongmeadowma.gov/prod/munis/gas/app/ua/r/mugwc/bgdeptrq?Arg=--mutoken&amp;Arg=%2Fn8UgiV1%2F%2BtXyjDLGiSCXrsJH0LrD7%2BbGkcIHM5XfCymay9fIwMIthZ4aR01vMqyRLKEJGSuYV2a9vrmaZTrmajViBmV38OVWx7J1SlaRIw%3D" TargetMode="External"/><Relationship Id="rId34" Type="http://schemas.openxmlformats.org/officeDocument/2006/relationships/hyperlink" Target="https://munisapp.eastlongmeadowma.gov/prod/munis/gas/app/ua/r/mugwc/bgdeptrq?Arg=--mutoken&amp;Arg=j%2FQ4aH6rvWaViIuJcp0r8pAcSNLA9jhG2H5G7UAUJk9RoE%2F82rpCenU3nhqvQMs9Qx2fwZ7LgLR7G8N6%2BR7Deo7nW1AJT%2FjALyNsc%2BYylSg%3D" TargetMode="External"/><Relationship Id="rId42" Type="http://schemas.openxmlformats.org/officeDocument/2006/relationships/hyperlink" Target="https://munisapp.eastlongmeadowma.gov/prod/munis/gas/app/ua/r/mugwc/bgdeptrq?Arg=--mutoken&amp;Arg=W8A7JKfyNq1TDJP%2B1LVDlWs4FWIwc6Q9Jzq31%2FNhlzf8%2BxAIYhJOr8YE9rM7sWeRe2x3CV%2F8dcQMAt5erJE%2Fz74wAlJmfrhPPK8OGQQ4K%2FI%3D" TargetMode="External"/><Relationship Id="rId47" Type="http://schemas.openxmlformats.org/officeDocument/2006/relationships/hyperlink" Target="https://munisapp.eastlongmeadowma.gov/prod/munis/gas/app/ua/r/mugwc/bgdeptrq?Arg=--mutoken&amp;Arg=jw8CFnRz1dnLhNeVEfSB8ty8SZYHJLM8JfkYgMrLu3PaFDtU%2BVyRjbjibh1RKRxTc3V4QxESnmXoQ2xthvZF3O3g68ytsYxUhM17G5x2oNg%3D" TargetMode="External"/><Relationship Id="rId50" Type="http://schemas.openxmlformats.org/officeDocument/2006/relationships/hyperlink" Target="https://munisapp.eastlongmeadowma.gov/prod/munis/gas/app/ua/r/mugwc/bgdeptrq?Arg=--mutoken&amp;Arg=uejL3adIiNlK2jo%2FglF2Vc013tdx3rz8iknqdl2mFcx5f93wYNqMj4xUYFtdElPjV8TYX8AAI0DKugJGU5oGKKwtrWXefo908KFaktkUlxs%3D" TargetMode="External"/><Relationship Id="rId7" Type="http://schemas.openxmlformats.org/officeDocument/2006/relationships/hyperlink" Target="https://munisapp.eastlongmeadowma.gov/prod/munis/gas/app/ua/r/mugwc/bgdeptrq?Arg=--mutoken&amp;Arg=BqB2HjvWdCZl8coM9ywgkKiyLccfEfzLNKpKyLbhxtJ0QfjXbz3cTFx3%2BTq4YRPk%2FIakVw1RINEWqv5NaP%2FLsJfUkbvk0V%2BlBL%2BIL3HsK6g%3D" TargetMode="External"/><Relationship Id="rId2" Type="http://schemas.openxmlformats.org/officeDocument/2006/relationships/hyperlink" Target="https://munisapp.eastlongmeadowma.gov/prod/munis/gas/app/ua/r/mugwc/bgdeptrq?Arg=--mutoken&amp;Arg=Uw4RuRdKhQa28pDy8Wf7%2F6m2gY9PgM6ZMRi700qYHtD8RsRIHO7NJ3b4pUfbQlTbqtMKhn2SCd%2By4SOEeMvtU81jgA%2FENsosOseWLlL%2F9Vw%3D" TargetMode="External"/><Relationship Id="rId16" Type="http://schemas.openxmlformats.org/officeDocument/2006/relationships/hyperlink" Target="https://munisapp.eastlongmeadowma.gov/prod/munis/gas/app/ua/r/mugwc/bgdeptrq?Arg=--mutoken&amp;Arg=N7rfB3PkBbknZ9flyZKoEuNw6LJVp8eWw8%2BjOFpBfkORYNKceiBldhaSJcCpVauy5K9akveL8RdMgvScgklpk3IQ02xOhssMo4Lw%2Fo%2FiKCc%3D" TargetMode="External"/><Relationship Id="rId29" Type="http://schemas.openxmlformats.org/officeDocument/2006/relationships/hyperlink" Target="https://munisapp.eastlongmeadowma.gov/prod/munis/gas/app/ua/r/mugwc/bgdeptrq?Arg=--mutoken&amp;Arg=HNMHms9bZR3BnLZB3HeLsA0ny4ttQORPr6x30gWigOmYJDPstdCEHL4H%2B5X3RzXL%2BMDA7vJqqRS7d3CkVjl8Kvi4lksUagPlEqedQmLapdg%3D" TargetMode="External"/><Relationship Id="rId11" Type="http://schemas.openxmlformats.org/officeDocument/2006/relationships/hyperlink" Target="https://munisapp.eastlongmeadowma.gov/prod/munis/gas/app/ua/r/mugwc/bgdeptrq?Arg=--mutoken&amp;Arg=tBU6%2FA6u4nUI2YQ1uTgGqO8iH2wLGnzry0nSOH33WBJCbkDP6I9ZjkVoMHxf1FtIZFR79cwssfEaxXOqWmmFOWJbLPm5ExB4m8tn5FsrBTo%3D" TargetMode="External"/><Relationship Id="rId24" Type="http://schemas.openxmlformats.org/officeDocument/2006/relationships/hyperlink" Target="https://munisapp.eastlongmeadowma.gov/prod/munis/gas/app/ua/r/mugwc/bgdeptrq?Arg=--mutoken&amp;Arg=tNnHj3NDk%2BM5cZeByLgnoBvnkzv1O4QpUzysQEFFoy9fIK4qi0oOZy3NAdpBzpY2HnLW1AddXL0VcbinT70iPDDJgZ63eHGlLwhuekWS0Zg%3D" TargetMode="External"/><Relationship Id="rId32" Type="http://schemas.openxmlformats.org/officeDocument/2006/relationships/hyperlink" Target="https://munisapp.eastlongmeadowma.gov/prod/munis/gas/app/ua/r/mugwc/bgdeptrq?Arg=--mutoken&amp;Arg=bKTdO5LUkU%2FOwDwXT%2BWToNDFTIYte1OPX%2B2B5yQM5j0bUXersVCFHJD4kKCNyvjWn4iiC0gpHjVLHXdE7jxcbLVVMoQm6Q6hETc1phX7vDU%3D" TargetMode="External"/><Relationship Id="rId37" Type="http://schemas.openxmlformats.org/officeDocument/2006/relationships/hyperlink" Target="https://munisapp.eastlongmeadowma.gov/prod/munis/gas/app/ua/r/mugwc/bgdeptrq?Arg=--mutoken&amp;Arg=cchGDn452RVo%2FOmjVsDmU%2FrK7SuZ5zD3gqVhlOnrJXBpxqqZIBeDJrAhTrxv%2Bhs6xW%2FrtiTEagS35Xy4sNcnH0sbWtSGNo4yMz3Szb8JuMU%3D" TargetMode="External"/><Relationship Id="rId40" Type="http://schemas.openxmlformats.org/officeDocument/2006/relationships/hyperlink" Target="https://munisapp.eastlongmeadowma.gov/prod/munis/gas/app/ua/r/mugwc/bgdeptrq?Arg=--mutoken&amp;Arg=uD8AjPRXCzJHM%2F1f5TpCFWM07LK0fKb7udH3jMdg%2B3c3%2ByIiCer10IqDFB%2B5gkrhMBbZb6L6RUShsFrsFvL7VJXEZWJ%2FjRMWSksX2jyJC%2BE%3D" TargetMode="External"/><Relationship Id="rId45" Type="http://schemas.openxmlformats.org/officeDocument/2006/relationships/hyperlink" Target="https://munisapp.eastlongmeadowma.gov/prod/munis/gas/app/ua/r/mugwc/bgdeptrq?Arg=--mutoken&amp;Arg=HRKyvJRjQ2NDeWw%2FX0QTMQwP32S5jBJrgl2Tn3MKQHnK7vAjVtn6vz6qfkeP7nONIxSfcVZWZ1D%2FcwxAP%2FjNnkMRrPnDLxgyudjRwDi7a44%3D" TargetMode="External"/><Relationship Id="rId5" Type="http://schemas.openxmlformats.org/officeDocument/2006/relationships/hyperlink" Target="https://munisapp.eastlongmeadowma.gov/prod/munis/gas/app/ua/r/mugwc/bgdeptrq?Arg=--mutoken&amp;Arg=lM7O93xVEC3SlzECff06w3yWJXCXF3MLAgcAoUkdn4tNh9CnM%2Fx8eV1G%2BPBQ%2BPh8eKRT%2FSVKrXmVE%2FfYNfbYqWMYvr1HaLJtRkbafop%2BahM%3D" TargetMode="External"/><Relationship Id="rId15" Type="http://schemas.openxmlformats.org/officeDocument/2006/relationships/hyperlink" Target="https://munisapp.eastlongmeadowma.gov/prod/munis/gas/app/ua/r/mugwc/bgdeptrq?Arg=--mutoken&amp;Arg=L8KnA4Kc3ATjzQD8uBT8E1WF%2BRZFnk1lCz8EWEA8l6D3h6c%2FAcb4QMcA146G2dQl519d8Xv4Ijg8gw6Pxq%2BziP9b40TTFjAWKpBVi84UM3w%3D" TargetMode="External"/><Relationship Id="rId23" Type="http://schemas.openxmlformats.org/officeDocument/2006/relationships/hyperlink" Target="https://munisapp.eastlongmeadowma.gov/prod/munis/gas/app/ua/r/mugwc/bgdeptrq?Arg=--mutoken&amp;Arg=OUIqU5MLv%2BfsmnrfP9BJNq37B2Q5IJ%2B5PbkaoalgiE6ItLX%2BXWc5EySCJIfK7%2F1jH7vfCBJn8vNJ8Vj8J2wTutF2blwpaSCNyPr76o2iito%3D" TargetMode="External"/><Relationship Id="rId28" Type="http://schemas.openxmlformats.org/officeDocument/2006/relationships/hyperlink" Target="https://munisapp.eastlongmeadowma.gov/prod/munis/gas/app/ua/r/mugwc/bgdeptrq?Arg=--mutoken&amp;Arg=514mj2DPPc%2BrG4rshQ1SzcYR7UBeHbU9KhTUAg9mwgDfpjE7rTPhkWBGTFQA%2FPa4pw2TSLI2yjFKuAKww2gZY5sE5fXTm8A4fcBorM%2B0hVM%3D" TargetMode="External"/><Relationship Id="rId36" Type="http://schemas.openxmlformats.org/officeDocument/2006/relationships/hyperlink" Target="https://munisapp.eastlongmeadowma.gov/prod/munis/gas/app/ua/r/mugwc/bgdeptrq?Arg=--mutoken&amp;Arg=PcdiUDZGEyKXwrCQ8ypNfEi7pzY0FiFgSfol%2BXCSopf1pYrPI%2B5DV%2BE7Eb4f0MnS3tDLks3LC%2BCiqZXnTW2L4yMxexZrd%2F6r1dA8SyuT9dc%3D" TargetMode="External"/><Relationship Id="rId49" Type="http://schemas.openxmlformats.org/officeDocument/2006/relationships/hyperlink" Target="https://munisapp.eastlongmeadowma.gov/prod/munis/gas/app/ua/r/mugwc/bgdeptrq?Arg=--mutoken&amp;Arg=glhc6sgIS77OP8nE1YELAT9f6dvsj0ELI%2BGDqVnwwGXr5%2F4XxCj9IfMtx3n2GULTgaZM19U1bQY4qRoE%2Bb7Fj3spulVl3VAsKU2tOH6pETg%3D" TargetMode="External"/><Relationship Id="rId10" Type="http://schemas.openxmlformats.org/officeDocument/2006/relationships/hyperlink" Target="https://munisapp.eastlongmeadowma.gov/prod/munis/gas/app/ua/r/mugwc/bgdeptrq?Arg=--mutoken&amp;Arg=gsMxb69PnWxm3VAkfjZ24ZC13AR%2FQ9l6UBpCZLCPH8o%2BqDeP3AZ5GVXqIJQu%2BwERTsdMYIrBgJnS8bpQPZSrC9NWvH1tqfZKao6YWV7J8vw%3D" TargetMode="External"/><Relationship Id="rId19" Type="http://schemas.openxmlformats.org/officeDocument/2006/relationships/hyperlink" Target="https://munisapp.eastlongmeadowma.gov/prod/munis/gas/app/ua/r/mugwc/bgdeptrq?Arg=--mutoken&amp;Arg=27U6dx0CLAJsqKAtWGDEHwuDrU81BTfOGgPZutPu%2BIoW2BQPwLsrYOt4b0jefT%2FDvtsH3acOSzpjtdE0MtuN%2F7QXSpUvin%2BExTYs9TCnznY%3D" TargetMode="External"/><Relationship Id="rId31" Type="http://schemas.openxmlformats.org/officeDocument/2006/relationships/hyperlink" Target="https://munisapp.eastlongmeadowma.gov/prod/munis/gas/app/ua/r/mugwc/bgdeptrq?Arg=--mutoken&amp;Arg=XZp8M1qo63OqDufhCWESWaVupsQCpjDRp7OyqwGVNTCIIul%2BvnCPwo%2BTLxzOMA3PXVHKlDPJZSj9mhyYOT1bOI4Qun6arYFjTsx%2BgWNF19Q%3D" TargetMode="External"/><Relationship Id="rId44" Type="http://schemas.openxmlformats.org/officeDocument/2006/relationships/hyperlink" Target="https://munisapp.eastlongmeadowma.gov/prod/munis/gas/app/ua/r/mugwc/bgdeptrq?Arg=--mutoken&amp;Arg=B4Ci1C5TeNuBWy%2FKux2a9skL%2BlLQ0qRzDI0drHVrGCthm1Jsv4AD7I%2BTkLf6CBG%2B%2BNyQNVnY%2FEYnq%2BOZ7by2A%2FIh1QeoJn%2BZ1MuiRtCTOT0%3D" TargetMode="External"/><Relationship Id="rId52" Type="http://schemas.openxmlformats.org/officeDocument/2006/relationships/hyperlink" Target="https://munisapp.eastlongmeadowma.gov/prod/munis/gas/app/ua/r/mugwc/bgdeptrq?Arg=--mutoken&amp;Arg=GCndsFwgINZi%2B8PE40VwAsXao0cclQ%2BAh8VHKVJsx%2BwYDJPNkfwe9fLAQcJssTyHmntceQ%2BaJH0u5KM0vLwJ%2BsgFKAxyNQA7UxYrzwXVEbA%3D" TargetMode="External"/><Relationship Id="rId4" Type="http://schemas.openxmlformats.org/officeDocument/2006/relationships/hyperlink" Target="https://munisapp.eastlongmeadowma.gov/prod/munis/gas/app/ua/r/mugwc/bgdeptrq?Arg=--mutoken&amp;Arg=rhAfRsnQ8ejCOcIQmxfwIiKo5VG2eNviAd2PpdJ9V9nsNN%2Fs9a2P%2BoTdvfcvtPrwGrwusYVxbe1P%2Fg6BdV%2FEi0X5zJZQKQJAynGJIvtIc3k%3D" TargetMode="External"/><Relationship Id="rId9" Type="http://schemas.openxmlformats.org/officeDocument/2006/relationships/hyperlink" Target="https://munisapp.eastlongmeadowma.gov/prod/munis/gas/app/ua/r/mugwc/bgdeptrq?Arg=--mutoken&amp;Arg=2TmXrLqnumoViUHyjcvJuCWez8x0F4c0yGriFJL%2F5bWJVzNi255CjuYIWjWhAX%2F7BMT1PdvuSD1HSRI3U91GqNwfvtLDC5fe3Zxk3wC2DAg%3D" TargetMode="External"/><Relationship Id="rId14" Type="http://schemas.openxmlformats.org/officeDocument/2006/relationships/hyperlink" Target="https://munisapp.eastlongmeadowma.gov/prod/munis/gas/app/ua/r/mugwc/bgdeptrq?Arg=--mutoken&amp;Arg=rTAOxfxuU7rQna46mmar9lqDIAihDBh%2B7%2FF%2BsZPNQxy%2B1uhoXjx9VPj6E2pR5TusyA8pZM7atLZX647T6JfBMOAQYWGCqpRMskWOhxFxcO0%3D" TargetMode="External"/><Relationship Id="rId22" Type="http://schemas.openxmlformats.org/officeDocument/2006/relationships/hyperlink" Target="https://munisapp.eastlongmeadowma.gov/prod/munis/gas/app/ua/r/mugwc/bgdeptrq?Arg=--mutoken&amp;Arg=dYwsdVTyQgKzMUXVnuNqM0wMjPZoYfh7Ors6xKY8gPvkG26FBQf0yIP9HUpRfco5j56auonj%2B4IRqM8U4oylzVvAXkyn1n5HvcXZgZhKUIU%3D" TargetMode="External"/><Relationship Id="rId27" Type="http://schemas.openxmlformats.org/officeDocument/2006/relationships/hyperlink" Target="https://munisapp.eastlongmeadowma.gov/prod/munis/gas/app/ua/r/mugwc/bgdeptrq?Arg=--mutoken&amp;Arg=UHK76fLK7sy4ObkeD0hcVt3bUI4l0JMa9X8EXYFHnRuJ40lKvAVkYZE7JryvAJdOE9tS5aFgJmCxMxFTX5pv5fd5%2BxJaDBF1KtOC6BZgznA%3D" TargetMode="External"/><Relationship Id="rId30" Type="http://schemas.openxmlformats.org/officeDocument/2006/relationships/hyperlink" Target="https://munisapp.eastlongmeadowma.gov/prod/munis/gas/app/ua/r/mugwc/bgdeptrq?Arg=--mutoken&amp;Arg=E0AsiJSCFdLzbaW8%2FGfy4Q6xbCT8wVGK3j%2FYTDN%2F3oBvMc2cMvx5ewxDrhhYcoqkI%2FfIG3IzgWvoyxwBPugbBTc3OD49zwKvpucN%2FHqh2eo%3D" TargetMode="External"/><Relationship Id="rId35" Type="http://schemas.openxmlformats.org/officeDocument/2006/relationships/hyperlink" Target="https://munisapp.eastlongmeadowma.gov/prod/munis/gas/app/ua/r/mugwc/bgdeptrq?Arg=--mutoken&amp;Arg=w8ssjCw%2Fw0ZbIHMZ7j2rF57dPqXCsQb9d9kkSGEYTVIehQhEGK2waDN%2FKnWxQCrf6Dy%2FM80is48Jx%2BCuQRnP0BPE7U7y2F2EMwyHrqrd1fw%3D" TargetMode="External"/><Relationship Id="rId43" Type="http://schemas.openxmlformats.org/officeDocument/2006/relationships/hyperlink" Target="https://munisapp.eastlongmeadowma.gov/prod/munis/gas/app/ua/r/mugwc/bgdeptrq?Arg=--mutoken&amp;Arg=Tu5TFSav4ZVCJdoKDoF05NS7BzJJPHKbEsvsFWdyg1m%2BYMEFlwiMMOccWpLqvaCdyR2wg2FYUHA169%2FzEujwnmSmtz1Zelpjs5cSmEWuG0E%3D" TargetMode="External"/><Relationship Id="rId48" Type="http://schemas.openxmlformats.org/officeDocument/2006/relationships/hyperlink" Target="https://munisapp.eastlongmeadowma.gov/prod/munis/gas/app/ua/r/mugwc/bgdeptrq?Arg=--mutoken&amp;Arg=lLEwsNwAN9jhzPUHcknvi1qn7i0%2BX3k0CjoEloGzx8XxOWEGdI7UrAqn9X1lmnbhYil0uKsXDt0ZTZef1ozl8n0k%2F042rQ%2B%2BGCBsWokvDAE%3D" TargetMode="External"/><Relationship Id="rId8" Type="http://schemas.openxmlformats.org/officeDocument/2006/relationships/hyperlink" Target="https://munisapp.eastlongmeadowma.gov/prod/munis/gas/app/ua/r/mugwc/bgdeptrq?Arg=--mutoken&amp;Arg=TgQUiI1FHp%2F3tN7GAt52%2BbgEGzCRjdmZzLodzjJit7jAzEOyIh1GMCDXXErPiV8PmP%2Fd3wJlBFKIXbGxfXvZ8Sl%2Fl2DeV7T2qFeeEbsgQLY%3D" TargetMode="External"/><Relationship Id="rId51" Type="http://schemas.openxmlformats.org/officeDocument/2006/relationships/hyperlink" Target="https://munisapp.eastlongmeadowma.gov/prod/munis/gas/app/ua/r/mugwc/bgdeptrq?Arg=--mutoken&amp;Arg=m6F3LnAouzvV3No%2FNz1Y%2FRv3A2FWBTJaXVh2JIekoD5dxAxYxUogezv7vqYdzuP5fHLhj%2BwWKGZJQihYBWmNgElqGrX9bw1CJ%2F3eSG48ATM%3D" TargetMode="External"/><Relationship Id="rId3" Type="http://schemas.openxmlformats.org/officeDocument/2006/relationships/hyperlink" Target="https://munisapp.eastlongmeadowma.gov/prod/munis/gas/app/ua/r/mugwc/bgdeptrq?Arg=--mutoken&amp;Arg=ZnC0vt%2FmvuPhcONiWcxd8JbODD5hhfEwmcrRp%2BVtD2W2YL5G4HyilkBgppzuSSrf7Zc1UKfVkm1hpVHjzUbCm61igFsrFEjEctiAzcDi1Fk%3D" TargetMode="External"/><Relationship Id="rId12" Type="http://schemas.openxmlformats.org/officeDocument/2006/relationships/hyperlink" Target="https://munisapp.eastlongmeadowma.gov/prod/munis/gas/app/ua/r/mugwc/bgdeptrq?Arg=--mutoken&amp;Arg=3claXDoKHh8HuHMMNR4epzzVqIdxLepGnf3Vc9T1E4%2BYC%2F2ag4isgYM88tZkBXeDuFidGYgXJVt%2Bqq26juF43c%2BCILyhj8JsARd0mKeVvR4%3D" TargetMode="External"/><Relationship Id="rId17" Type="http://schemas.openxmlformats.org/officeDocument/2006/relationships/hyperlink" Target="https://munisapp.eastlongmeadowma.gov/prod/munis/gas/app/ua/r/mugwc/bgdeptrq?Arg=--mutoken&amp;Arg=MCpxjzktokBjpLcMbJBYYWwTxjAcTOp26U4ZCfzrN%2ByfE6I1JbCkdtzN50l3fV73%2F5eC6HXW0T%2FuGxNsed7Pg7O4XjIGmAYkqVxEYAss494%3D" TargetMode="External"/><Relationship Id="rId25" Type="http://schemas.openxmlformats.org/officeDocument/2006/relationships/hyperlink" Target="https://munisapp.eastlongmeadowma.gov/prod/munis/gas/app/ua/r/mugwc/bgdeptrq?Arg=--mutoken&amp;Arg=gl6OSt030TXJehyFd2MpiNvxgbcnJGqncw15Y9KvnENKR65wxJyKoL3hafvTh38%2FDuCo80qG5Qc%2FadpUh8AxtrWICQB1aR3fZ3HrUxapGKY%3D" TargetMode="External"/><Relationship Id="rId33" Type="http://schemas.openxmlformats.org/officeDocument/2006/relationships/hyperlink" Target="https://munisapp.eastlongmeadowma.gov/prod/munis/gas/app/ua/r/mugwc/bgdeptrq?Arg=--mutoken&amp;Arg=hEQqwFgOj0euP%2FLgrKm4Y%2BfogmO7KLZks2aQqSaIZqlHGBPxb70WSAey1iyuV97UJjXNXstEjEoS3SBTPRnFzzbNehjeSgm3Ue%2Brokc8cOc%3D" TargetMode="External"/><Relationship Id="rId38" Type="http://schemas.openxmlformats.org/officeDocument/2006/relationships/hyperlink" Target="https://munisapp.eastlongmeadowma.gov/prod/munis/gas/app/ua/r/mugwc/bgdeptrq?Arg=--mutoken&amp;Arg=EjMfx8JSfRCDFWcHMnyMpIrzzpsDoHfgzSPd%2BIrmKOijotsqKRSkZ2jNAkTiEGEewpTrdPeb9B22%2BZP5on9pcuoS%2FVyomjBOoFklZNkxBH8%3D" TargetMode="External"/><Relationship Id="rId46" Type="http://schemas.openxmlformats.org/officeDocument/2006/relationships/hyperlink" Target="https://munisapp.eastlongmeadowma.gov/prod/munis/gas/app/ua/r/mugwc/bgdeptrq?Arg=--mutoken&amp;Arg=9Qlq9dYonsI20%2BSzbFgGaLazXlcpS%2F5pVUbJ4Uk8RLe5dA9nbmNvBjLL8ZjFOrqtvAKscVQlxlmEqvkBTQ9TDb1v9bgkaO5MWSETD32stEk%3D" TargetMode="External"/><Relationship Id="rId20" Type="http://schemas.openxmlformats.org/officeDocument/2006/relationships/hyperlink" Target="https://munisapp.eastlongmeadowma.gov/prod/munis/gas/app/ua/r/mugwc/bgdeptrq?Arg=--mutoken&amp;Arg=wbQlyYqKNSUB7dAmmzyh54KkZaiw2%2FS3oCnhjUWkicqPOfodtim8pMIpzlpQUlut2NW2FlnwEdUK1HmKQMRGrQHYJP3JYubwvY5J0SqcO5s%3D" TargetMode="External"/><Relationship Id="rId41" Type="http://schemas.openxmlformats.org/officeDocument/2006/relationships/hyperlink" Target="https://munisapp.eastlongmeadowma.gov/prod/munis/gas/app/ua/r/mugwc/bgdeptrq?Arg=--mutoken&amp;Arg=7AfGYNlsXpg0tRjyb8PHkTekVlxEgSjlhIgXZUMIE%2F3s%2ByV48aX%2BdrPfbflpJjRW5JUMKu%2FfrW%2F2v%2BGGtRo3doEbM4QDqZuR7V4niEKikGk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t2OEPQUNOXvJ%2B2a9Pig8aRQxZNnXuOCfkJz9gaggq99BRj1zCeDpVXEustS3S16QZG7Oci2clxDuhNPkEJpQvCn797YcwBMDwCJudvmTXo0%3D" TargetMode="External"/></Relationships>
</file>

<file path=ppt/slides/_rels/slide107.xml.rels><?xml version="1.0" encoding="UTF-8" standalone="yes"?>
<Relationships xmlns="http://schemas.openxmlformats.org/package/2006/relationships"><Relationship Id="rId13" Type="http://schemas.openxmlformats.org/officeDocument/2006/relationships/hyperlink" Target="https://munisapp.eastlongmeadowma.gov/prod/munis/gas/app/ua/r/mugwc/bgdeptrq?Arg=--mutoken&amp;Arg=CDcxeHhdGPfpgXnEyxWjKfzmMjMmhDCjlFsBkIDI9sYHr5pUho4d%2Fv4%2Fut8zJevAyDB5k092hk0EZQlsZxHgXdcLl8mTsN9HT84CYzO%2Bna0%3D" TargetMode="External"/><Relationship Id="rId18" Type="http://schemas.openxmlformats.org/officeDocument/2006/relationships/hyperlink" Target="https://munisapp.eastlongmeadowma.gov/prod/munis/gas/app/ua/r/mugwc/bgdeptrq?Arg=--mutoken&amp;Arg=666rSG7uqqqnys%2F3it7Iv6OtG%2FYzKWhVdyh9fsYMzE3EuUuHY7%2Bde19hjTc8H%2F2R0EMAckDe2gnQOhArwTh37mlmDdSZSodimW1PHqtg8s4%3D" TargetMode="External"/><Relationship Id="rId26" Type="http://schemas.openxmlformats.org/officeDocument/2006/relationships/hyperlink" Target="https://munisapp.eastlongmeadowma.gov/prod/munis/gas/app/ua/r/mugwc/bgdeptrq?Arg=--mutoken&amp;Arg=Xl6aZO5rI6Jnr3sPPBYTR0KVKn3L%2BmJ%2FC1phySB35KTEWWIQKA%2FfVpccuQrjn0%2FToaI2qbwAlosKhvoFoDKBoOetvXb%2F8x9Ri0CC3%2BeqJEM%3D" TargetMode="External"/><Relationship Id="rId39" Type="http://schemas.openxmlformats.org/officeDocument/2006/relationships/hyperlink" Target="https://munisapp.eastlongmeadowma.gov/prod/munis/gas/app/ua/r/mugwc/bgdeptrq?Arg=--mutoken&amp;Arg=EJhG7mhJPeHGrONY8LGeTmlnU%2F9qYHSnP6lDlcsVCeTRJoQrGexv%2BJP3Hfjzma9q15N1kZQmfVIaUMRO340qopMxTRDAsu1CJEzJ1fIbFeQ%3D" TargetMode="External"/><Relationship Id="rId21" Type="http://schemas.openxmlformats.org/officeDocument/2006/relationships/hyperlink" Target="https://munisapp.eastlongmeadowma.gov/prod/munis/gas/app/ua/r/mugwc/bgdeptrq?Arg=--mutoken&amp;Arg=WBGh5wOeLKd4R5exGwZTGOshnTN0p7psV2eDgu6ZKIAQpmR0tafMIXVq%2BlekL2LlYBLIkVYeFX6G2g6dwgtvIf79O4AX%2BGHbKHlBAJwqi5Y%3D" TargetMode="External"/><Relationship Id="rId34" Type="http://schemas.openxmlformats.org/officeDocument/2006/relationships/hyperlink" Target="https://munisapp.eastlongmeadowma.gov/prod/munis/gas/app/ua/r/mugwc/bgdeptrq?Arg=--mutoken&amp;Arg=D1sq%2BVRZ6MfzzyBDmWoPDXzdZtbowRzktf3ul7BREPpcXnhw%2BeCUhvS%2FXatzptyTt9L9%2BHGGucaV7v1RwTSsfhmOlFys7zV%2B6VtAVDTHB9s%3D" TargetMode="External"/><Relationship Id="rId42" Type="http://schemas.openxmlformats.org/officeDocument/2006/relationships/hyperlink" Target="https://munisapp.eastlongmeadowma.gov/prod/munis/gas/app/ua/r/mugwc/bgdeptrq?Arg=--mutoken&amp;Arg=bNxlWhmwBR8Ea75XSPs2%2BiKqsD3mR0xDDa%2Bx1DrVfHA3F4j9tkuckqBKWDXQitLP9S97trQ6KGtrwCKsqor%2BPHv%2BasGpE%2B3Wp3LwKG30c3E%3D" TargetMode="External"/><Relationship Id="rId47" Type="http://schemas.openxmlformats.org/officeDocument/2006/relationships/hyperlink" Target="https://munisapp.eastlongmeadowma.gov/prod/munis/gas/app/ua/r/mugwc/bgdeptrq?Arg=--mutoken&amp;Arg=J6nSDeNu1Yem%2BzoZSB5GdY494J8mmQI1ZUjQiB%2BxfHrrIewXjyOrpHFuefWdxSzun0gaSwk9X1JNjH241%2F2rd2FH7UjdK7nSYIaUZCD2kl8%3D" TargetMode="External"/><Relationship Id="rId7" Type="http://schemas.openxmlformats.org/officeDocument/2006/relationships/hyperlink" Target="https://munisapp.eastlongmeadowma.gov/prod/munis/gas/app/ua/r/mugwc/bgdeptrq?Arg=--mutoken&amp;Arg=I5r3pdxLJ92%2FcsCHiQUj1nrtuCluH2nQOexbkBuhqTOUGMI%2Fe%2F6YY0pjj1KLutNECojSqOdjOLdzwlhKFYjEew%2FnnE6M5aVv0bhbgIlfgVs%3D" TargetMode="External"/><Relationship Id="rId2" Type="http://schemas.openxmlformats.org/officeDocument/2006/relationships/hyperlink" Target="https://munisapp.eastlongmeadowma.gov/prod/munis/gas/app/ua/r/mugwc/bgdeptrq?Arg=--mutoken&amp;Arg=GHRCTVQWwM67yXU19gFST3cSynr%2B2w8boQGXMM5f7nA0t2CYzI7NiMXC8KQSiQcX%2BJcAuEgj8UuDA0hRVmRmkhvEQMzr8oNrjjDZkUrJgEM%3D" TargetMode="External"/><Relationship Id="rId16" Type="http://schemas.openxmlformats.org/officeDocument/2006/relationships/hyperlink" Target="https://munisapp.eastlongmeadowma.gov/prod/munis/gas/app/ua/r/mugwc/bgdeptrq?Arg=--mutoken&amp;Arg=hG%2F8aotW1RBjIdsgS033BZL%2FpJyUvGm8j0pvO%2FMwd6%2FPiPgq%2FQva7o%2F%2Bv4zv3HSiZqENyb3UjYjD1NbdcAzlK05T%2FavoCPxHVWArQH0SsE8%3D" TargetMode="External"/><Relationship Id="rId29" Type="http://schemas.openxmlformats.org/officeDocument/2006/relationships/hyperlink" Target="https://munisapp.eastlongmeadowma.gov/prod/munis/gas/app/ua/r/mugwc/bgdeptrq?Arg=--mutoken&amp;Arg=MU3V%2BEuVFysG6jFboKZd0sX3LQMUWZ3mZDjvihRibwCRnhypLyw6bgX7psNN43GcNXtp7nFrcPXKzKQc9etVwcC6H9%2FphwNQrCLAplP2rlU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xykbJSVYeK%2BFiLEErcj0hW%2BJpwdbbRWMqJ2uHt6SqwzBvPZSqghsgSa90%2B5MX4DuVQfLrXWc9hr%2Fj0XZ666GQcGf9n5CvECQbtxV8qFGrXM%3D" TargetMode="External"/><Relationship Id="rId11" Type="http://schemas.openxmlformats.org/officeDocument/2006/relationships/hyperlink" Target="https://munisapp.eastlongmeadowma.gov/prod/munis/gas/app/ua/r/mugwc/bgdeptrq?Arg=--mutoken&amp;Arg=Dmn9R7s7yhKHqGsv8LdOJlGjPPjVwLw4qrVPRdATMExFY4%2BBIxDhei120dMgAAFMQn41Ia0Vy%2Fo7I4V40LOwclK1%2Fawisrp%2Bkm8xyxpOG7s%3D" TargetMode="External"/><Relationship Id="rId24" Type="http://schemas.openxmlformats.org/officeDocument/2006/relationships/hyperlink" Target="https://munisapp.eastlongmeadowma.gov/prod/munis/gas/app/ua/r/mugwc/bgdeptrq?Arg=--mutoken&amp;Arg=pGowe4zQdEFOKSV1NXxaCmrsUdGbJksNP7npHugbu2WORw8AkE78fsJi9%2F8V3pMseFTcyzW7R9NCL%2FxalB8eU3%2BsLKOny8sOh3vPGsHbd84%3D" TargetMode="External"/><Relationship Id="rId32" Type="http://schemas.openxmlformats.org/officeDocument/2006/relationships/hyperlink" Target="https://munisapp.eastlongmeadowma.gov/prod/munis/gas/app/ua/r/mugwc/bgdeptrq?Arg=--mutoken&amp;Arg=NIAld%2BZmfWrMFiiR728K1x7EAHBu5mxWnxfIyJ4zjENY6GUaN%2FslW4MFs05JLAKO3TP7ApVVrxVvYKLjxfe8SiikGtUPBuRwF8YZMX64Gno%3D" TargetMode="External"/><Relationship Id="rId37" Type="http://schemas.openxmlformats.org/officeDocument/2006/relationships/hyperlink" Target="https://munisapp.eastlongmeadowma.gov/prod/munis/gas/app/ua/r/mugwc/bgdeptrq?Arg=--mutoken&amp;Arg=%2FBb3Vk5AuFCaZTdsyP5Te2hJw4zGbSxtLpZ9NEgDqDWM%2FBEH1sBZEF2cmMFytgUoRmMup9Y6sSd5Z0AhJEWInELEYxcZW8jyKPiaeym%2FwUI%3D" TargetMode="External"/><Relationship Id="rId40" Type="http://schemas.openxmlformats.org/officeDocument/2006/relationships/hyperlink" Target="https://munisapp.eastlongmeadowma.gov/prod/munis/gas/app/ua/r/mugwc/bgdeptrq?Arg=--mutoken&amp;Arg=uBnW48%2FNrSb7xHC83LzH8Gl8%2BSA6851G15RxMH0PTtwZFAAVwHNhIIiwixtlwjouUVhVl6LVKEsN5rkmEdFIMZKwfjuOnk61bTsvCB89Oqg%3D" TargetMode="External"/><Relationship Id="rId45" Type="http://schemas.openxmlformats.org/officeDocument/2006/relationships/hyperlink" Target="https://munisapp.eastlongmeadowma.gov/prod/munis/gas/app/ua/r/mugwc/bgdeptrq?Arg=--mutoken&amp;Arg=zjHw6cofOXT4bhAqpStyj9JD5v0udCaKRPo%2FweinzigtJENqqRBPT%2BzLUALcm%2FWrRwx%2FRpPzhrqNS4kHV2%2B%2FMBcnIkpZrcUts93fzPUjqu8%3D" TargetMode="External"/><Relationship Id="rId5" Type="http://schemas.openxmlformats.org/officeDocument/2006/relationships/hyperlink" Target="https://munisapp.eastlongmeadowma.gov/prod/munis/gas/app/ua/r/mugwc/bgdeptrq?Arg=--mutoken&amp;Arg=9rmeggRRTaIDlcCxbsaJGnHGO1OWhZmIr37h1%2FqQx2dq3MfzOyjBL%2B2FHS%2F2ez70gxPFIUqVtQDmNGIAqmj3Yf4feYTTCCP3FODOKqg4Dqc%3D" TargetMode="External"/><Relationship Id="rId15" Type="http://schemas.openxmlformats.org/officeDocument/2006/relationships/hyperlink" Target="https://munisapp.eastlongmeadowma.gov/prod/munis/gas/app/ua/r/mugwc/bgdeptrq?Arg=--mutoken&amp;Arg=CmUQX3VCpvoBOcKiVDBupOtmy%2FisYHizuxIkzZB5dEE0bCAXo8KwZU5X1uwlC1im0eNsg%2FpbuJJCy9rxWVEl8G5B0bNdUamJPjkSCrT5Tx4%3D" TargetMode="External"/><Relationship Id="rId23" Type="http://schemas.openxmlformats.org/officeDocument/2006/relationships/hyperlink" Target="https://munisapp.eastlongmeadowma.gov/prod/munis/gas/app/ua/r/mugwc/bgdeptrq?Arg=--mutoken&amp;Arg=ZhFqqdb8ChYhWX3XbHBh1BNX59uTwrJBEhpiKWuRxqlGIdJmF9fpwwxvQGGPXVGkwgOHrtgfjPGVBeEXyKKM5vPDLtcTO8H0j3wZsC3553c%3D" TargetMode="External"/><Relationship Id="rId28" Type="http://schemas.openxmlformats.org/officeDocument/2006/relationships/hyperlink" Target="https://munisapp.eastlongmeadowma.gov/prod/munis/gas/app/ua/r/mugwc/bgdeptrq?Arg=--mutoken&amp;Arg=qQrSt%2FrQEEDQ4CKFfLBXsiCCOTqlolkY%2FZdcUkXUSzoxfv5q27GdiOQPQ53SppIdTbCypkA3chdElYJZpAKgN2hxa5Rl5wApDu9cpruxidw%3D" TargetMode="External"/><Relationship Id="rId36" Type="http://schemas.openxmlformats.org/officeDocument/2006/relationships/hyperlink" Target="https://munisapp.eastlongmeadowma.gov/prod/munis/gas/app/ua/r/mugwc/bgdeptrq?Arg=--mutoken&amp;Arg=H05OTyn8rDkol993wug5I3nsH5%2BQna6CoPNP7LJqAeqD5c0iYXbw%2BnkFG0aokOu7uOJvKka5xbLzF5MQhVl%2BQFCM4Y%2FP6kPaIoExJs5S%2FIk%3D" TargetMode="External"/><Relationship Id="rId10" Type="http://schemas.openxmlformats.org/officeDocument/2006/relationships/hyperlink" Target="https://munisapp.eastlongmeadowma.gov/prod/munis/gas/app/ua/r/mugwc/bgdeptrq?Arg=--mutoken&amp;Arg=%2BBqyVFbroK%2FLUHqsZYA7u7DMsNPld85gTf1%2FIdh%2FW789xIwWt9Xi1uYquefrTS7%2BUSxh6W3fm1mcfQI4VTf0mKl7p1liHvtTd4%2FdKgwGOqs%3D" TargetMode="External"/><Relationship Id="rId19" Type="http://schemas.openxmlformats.org/officeDocument/2006/relationships/hyperlink" Target="https://munisapp.eastlongmeadowma.gov/prod/munis/gas/app/ua/r/mugwc/bgdeptrq?Arg=--mutoken&amp;Arg=KmPNoc7bhyiqz0FLssePcbRZO%2BkFjnRhS%2F%2FuUR%2F8rebQJ7zUt3biHHMIC9w7fo5WtXyCxlsWYof1kL8xQ2BNCEI5EaXygKwr1uPoI9F9ltA%3D" TargetMode="External"/><Relationship Id="rId31" Type="http://schemas.openxmlformats.org/officeDocument/2006/relationships/hyperlink" Target="https://munisapp.eastlongmeadowma.gov/prod/munis/gas/app/ua/r/mugwc/bgdeptrq?Arg=--mutoken&amp;Arg=C24G7dK2JHt%2FH4lLnOL37jI5eVKdwDEEnkVbeMVeci8wQxSJIXieBP1f3SmwzXQx8KPOXR62mfeLjZlN4VkM5NNakCage0nh25dBBJn3FIg%3D" TargetMode="External"/><Relationship Id="rId44" Type="http://schemas.openxmlformats.org/officeDocument/2006/relationships/hyperlink" Target="https://munisapp.eastlongmeadowma.gov/prod/munis/gas/app/ua/r/mugwc/bgdeptrq?Arg=--mutoken&amp;Arg=3nZweGu%2FeOG0SdvJbHSesfBZd59NEptx0FJ%2FjSO13OKqSLZHD1l27ikNGN8N%2BOLeeYP%2Fl%2FjldpjSX3SZ6Xhzv%2F7fw72AQVPDmn0xdq1Eh60%3D" TargetMode="External"/><Relationship Id="rId4" Type="http://schemas.openxmlformats.org/officeDocument/2006/relationships/hyperlink" Target="https://munisapp.eastlongmeadowma.gov/prod/munis/gas/app/ua/r/mugwc/bgdeptrq?Arg=--mutoken&amp;Arg=E5QU%2BRfD4V1odl7Wq7NGWmBAxYiXO3%2B0YRGbaNLooK0I6ymRf8NKBniUkrVKx%2Fwe6oFfvMGA5apMR7UuEHkN1TXVvljaI9TFcBDalh2Isi0%3D" TargetMode="External"/><Relationship Id="rId9" Type="http://schemas.openxmlformats.org/officeDocument/2006/relationships/hyperlink" Target="https://munisapp.eastlongmeadowma.gov/prod/munis/gas/app/ua/r/mugwc/bgdeptrq?Arg=--mutoken&amp;Arg=UL36eA4qDrz70%2BY%2Btsf5lyjEGdrbKiP227pXfyTJd%2BnUcHqPxm5qa07fPq8vrXxYkfbtmaG6530sN3VorCk2knfwTe11u6zhH2o0eU0DZ%2BE%3D" TargetMode="External"/><Relationship Id="rId14" Type="http://schemas.openxmlformats.org/officeDocument/2006/relationships/hyperlink" Target="https://munisapp.eastlongmeadowma.gov/prod/munis/gas/app/ua/r/mugwc/bgdeptrq?Arg=--mutoken&amp;Arg=xQOSW79mPfdkHRhh5PlY6mx4gAeoId%2BLIkPsh3wD%2Fin2HJvTdGYvHsbwMVg3d9%2FEWdBSi%2F8zxmYgchr61rpuTJCe%2BHSl15qWkLJsIcD867g%3D" TargetMode="External"/><Relationship Id="rId22" Type="http://schemas.openxmlformats.org/officeDocument/2006/relationships/hyperlink" Target="https://munisapp.eastlongmeadowma.gov/prod/munis/gas/app/ua/r/mugwc/bgdeptrq?Arg=--mutoken&amp;Arg=ayArpzODE6dpXsQL1wHsmpwCcpeKP1aIDoHCIMcnvkN0B8gC6TewrWQsUoiuTs2Dot%2BUIVUtQNqXazC9VaRkAEcoDJTtzdc7bm%2F7KyIlbGI%3D" TargetMode="External"/><Relationship Id="rId27" Type="http://schemas.openxmlformats.org/officeDocument/2006/relationships/hyperlink" Target="https://munisapp.eastlongmeadowma.gov/prod/munis/gas/app/ua/r/mugwc/bgdeptrq?Arg=--mutoken&amp;Arg=IUzUwvQjtblek3wynAsHPqtaWRKsroqwxp9oW2BAhiVN3khZuCsSlwlttm6YePdUEeH76U7SeEvrZ%2BrqoP3IW7poWJokZ7iaHBA1kdY%2FHzY%3D" TargetMode="External"/><Relationship Id="rId30" Type="http://schemas.openxmlformats.org/officeDocument/2006/relationships/hyperlink" Target="https://munisapp.eastlongmeadowma.gov/prod/munis/gas/app/ua/r/mugwc/bgdeptrq?Arg=--mutoken&amp;Arg=aszygCRYTNE5wIb9M5XfMOPeUsEe7oMpcKgchxr4ACdUtZkaHFFnpuKBzVN%2FCg2%2FelkOwnga7sJJ7Cd2s1qAQlIwK3FghR5rKulaq6PkZaY%3D" TargetMode="External"/><Relationship Id="rId35" Type="http://schemas.openxmlformats.org/officeDocument/2006/relationships/hyperlink" Target="https://munisapp.eastlongmeadowma.gov/prod/munis/gas/app/ua/r/mugwc/bgdeptrq?Arg=--mutoken&amp;Arg=xa0WApypa1nh2FwFmD%2BT8OMv4s1J6mUGOLzR1NaTvC%2Blsrxc%2FTJvxHsCr3auJ%2BAxsX5GsxSPpHeuSdSDloH%2FrMqMsLcLpR0CChauLCIY3YY%3D" TargetMode="External"/><Relationship Id="rId43" Type="http://schemas.openxmlformats.org/officeDocument/2006/relationships/hyperlink" Target="https://munisapp.eastlongmeadowma.gov/prod/munis/gas/app/ua/r/mugwc/bgdeptrq?Arg=--mutoken&amp;Arg=KffzKktpqeqoR26cI2NtdwlDDKcp1TSOEWL7XNK1rQpK3hrD0dKxB7rfYOBQVDsaDTB8WGLtM7enadJYioUtmkCSuLHLztoOLRDLHOosSrE%3D" TargetMode="External"/><Relationship Id="rId8" Type="http://schemas.openxmlformats.org/officeDocument/2006/relationships/hyperlink" Target="https://munisapp.eastlongmeadowma.gov/prod/munis/gas/app/ua/r/mugwc/bgdeptrq?Arg=--mutoken&amp;Arg=Bj1vgQRusYabf71ZMrLtE171R3HLDvPy4bxpIwS8Yh5gCiI7zv65rdG7O1LFcoj2cV6Rb8DagvGWjq75g2ZnzimJkMWESox9ji%2FtNZsb98w%3D" TargetMode="External"/><Relationship Id="rId3" Type="http://schemas.openxmlformats.org/officeDocument/2006/relationships/hyperlink" Target="https://munisapp.eastlongmeadowma.gov/prod/munis/gas/app/ua/r/mugwc/bgdeptrq?Arg=--mutoken&amp;Arg=mEV9EmMZlFOW5aulIrp%2BSVOCAd0%2Fw4QjK2sDS3SjGgGvnAX%2FGOcTc6YOHwgBlIVL3kkmvCgT1DzJloA8F%2FimuzldOVrvebCWgzfk1Di3JmU%3D" TargetMode="External"/><Relationship Id="rId12" Type="http://schemas.openxmlformats.org/officeDocument/2006/relationships/hyperlink" Target="https://munisapp.eastlongmeadowma.gov/prod/munis/gas/app/ua/r/mugwc/bgdeptrq?Arg=--mutoken&amp;Arg=SIyCOhzssd8wgHgRblIPAEvpcuGwFj1G4u6Ich2q5uUqVU5at0cf3cUkMsykGnyTKzMiKoTUJCLBnE5pKRd%2BJiV6wsWtcyy0yXDCjS90WtA%3D" TargetMode="External"/><Relationship Id="rId17" Type="http://schemas.openxmlformats.org/officeDocument/2006/relationships/hyperlink" Target="https://munisapp.eastlongmeadowma.gov/prod/munis/gas/app/ua/r/mugwc/bgdeptrq?Arg=--mutoken&amp;Arg=jLwMli%2FMce9AKPUOVg06%2FXXqzUo6bnaMswCPfaVqv6L0rGwUXV00Z9fjSCl4t7PRFZNuEOyJHfyjzwisnou%2Fqm9xb9uHFqQPqPMYxGD5NcE%3D" TargetMode="External"/><Relationship Id="rId25" Type="http://schemas.openxmlformats.org/officeDocument/2006/relationships/hyperlink" Target="https://munisapp.eastlongmeadowma.gov/prod/munis/gas/app/ua/r/mugwc/bgdeptrq?Arg=--mutoken&amp;Arg=D%2FZfhr8BMhwJOxHG%2BDXp6x2%2FhakkIKwDxYHjxpqab%2FdHHTz7jqYzKtAvBU%2BCPnh5oIOrBCQqF89B4fqRMaYoAR9XTn5CyfM6TIbXqGCXAn0%3D" TargetMode="External"/><Relationship Id="rId33" Type="http://schemas.openxmlformats.org/officeDocument/2006/relationships/hyperlink" Target="https://munisapp.eastlongmeadowma.gov/prod/munis/gas/app/ua/r/mugwc/bgdeptrq?Arg=--mutoken&amp;Arg=y4bsohb%2BHX30dNAaVmEC1VVvJd%2Bd4scJ55cFLJBXg%2B3libORPuw4E93nKq4PH22AqjQ1r7gRPe6GYnpKWOzUXAA6kLWPppxshwRSEMA6184%3D" TargetMode="External"/><Relationship Id="rId38" Type="http://schemas.openxmlformats.org/officeDocument/2006/relationships/hyperlink" Target="https://munisapp.eastlongmeadowma.gov/prod/munis/gas/app/ua/r/mugwc/bgdeptrq?Arg=--mutoken&amp;Arg=0R%2FKrlivuo%2FZmKZM2ZSp57fK9NpFgwT9DDo7erpLic7DdHIPUwbG3EynmqlP5DPY6XbRKZZxhEYevnVbJ1eqPBco%2FoZUxB2uUuwpIn1zNz0%3D" TargetMode="External"/><Relationship Id="rId46" Type="http://schemas.openxmlformats.org/officeDocument/2006/relationships/hyperlink" Target="https://munisapp.eastlongmeadowma.gov/prod/munis/gas/app/ua/r/mugwc/bgdeptrq?Arg=--mutoken&amp;Arg=29%2B5lPmuT4fqnYiZBuo5q4B%2FPUuuwwwgpz2AJz2%2FnguOLK%2Fnkt1qccX2UM8po6OJdw6b9L3MHSo9BARWiKrlA11qbSwRijEgBPsGWzxIsDg%3D" TargetMode="External"/><Relationship Id="rId20" Type="http://schemas.openxmlformats.org/officeDocument/2006/relationships/hyperlink" Target="https://munisapp.eastlongmeadowma.gov/prod/munis/gas/app/ua/r/mugwc/bgdeptrq?Arg=--mutoken&amp;Arg=nPpRNIbjj6k8IQ9pszMQAP%2F128ag2AOlqH7%2FvAR%2Bl5ZnAZP5Ryrwc4qtxZISxKTiQKnWXBQ6ZxVuzK3VwhrV3YMS6FmtUQGy1E%2B5381Hs3c%3D" TargetMode="External"/><Relationship Id="rId41" Type="http://schemas.openxmlformats.org/officeDocument/2006/relationships/hyperlink" Target="https://munisapp.eastlongmeadowma.gov/prod/munis/gas/app/ua/r/mugwc/bgdeptrq?Arg=--mutoken&amp;Arg=%2FnR8moh%2F%2B0dtJrsRbzwWR6QgxKeSz4whNCT%2BmB%2Fskeh0jfhLXw%2B6D6mXjYc2q5v%2FGg%2F9DpDtqVYEvt%2FkZE66r2XilYL16J0HC6GJ7d4Wgno%3D" TargetMode="External"/></Relationships>
</file>

<file path=ppt/slides/_rels/slide108.xml.rels><?xml version="1.0" encoding="UTF-8" standalone="yes"?>
<Relationships xmlns="http://schemas.openxmlformats.org/package/2006/relationships"><Relationship Id="rId13" Type="http://schemas.openxmlformats.org/officeDocument/2006/relationships/hyperlink" Target="https://munisapp.eastlongmeadowma.gov/prod/munis/gas/app/ua/r/mugwc/bgdeptrq?Arg=--mutoken&amp;Arg=DSfTTzSgIomG9PYi8I%2B%2BU6aZZoDYsFioSe1L66G4UV%2BR1zfxLy8nwN41ogLyEJi2EoOJDvRJ2tCpyPn8tY1CvpqMw7TkPx2mmaf2pT57VIg%3D" TargetMode="External"/><Relationship Id="rId18" Type="http://schemas.openxmlformats.org/officeDocument/2006/relationships/hyperlink" Target="https://munisapp.eastlongmeadowma.gov/prod/munis/gas/app/ua/r/mugwc/bgdeptrq?Arg=--mutoken&amp;Arg=6qCCejFLMOcWb607VDucKI8JRKMq50hFJXStGqLN1RW6TiqsRicP7NMwp5B1EuZV3Qx3HqZR4aibUmYUPZ%2FsKLNmETqnnS0%2FrrRJJiYT5Gw%3D" TargetMode="External"/><Relationship Id="rId26" Type="http://schemas.openxmlformats.org/officeDocument/2006/relationships/hyperlink" Target="https://munisapp.eastlongmeadowma.gov/prod/munis/gas/app/ua/r/mugwc/bgdeptrq?Arg=--mutoken&amp;Arg=mOw%2FXeinv%2FlHPq8o9cQBzgYlorG9CnWBCKZ05D00cGI5LurB2gv%2F5tj8PLZjiVEv8S9aREeKxbYCOIal1rpe8T06WjuueI2ENCCUgRcSvAA%3D" TargetMode="External"/><Relationship Id="rId39" Type="http://schemas.openxmlformats.org/officeDocument/2006/relationships/hyperlink" Target="https://munisapp.eastlongmeadowma.gov/prod/munis/gas/app/ua/r/mugwc/bgdeptrq?Arg=--mutoken&amp;Arg=6d0p6zlStayqizsk02ZFNlVRQKVotJgzAqPXKLHF6dRrAw%2FJ1F8CeyOqp4Dfo%2FbNKIYDHfIha0VZoMqZ17hdgpUdIzyX2ffUVY1h2yj3Aj4%3D" TargetMode="External"/><Relationship Id="rId21" Type="http://schemas.openxmlformats.org/officeDocument/2006/relationships/hyperlink" Target="https://munisapp.eastlongmeadowma.gov/prod/munis/gas/app/ua/r/mugwc/bgdeptrq?Arg=--mutoken&amp;Arg=waEKYXte04lmBcg8HR%2FkAXskIMAzeT%2FgX5E4R0NeB%2BxnZNBSuc0qRahSHKhiOoEhgn%2B02VqypNWXSV58Z0GDIEsdP9YHG7F%2FYlTtbpr1nFw%3D" TargetMode="External"/><Relationship Id="rId34" Type="http://schemas.openxmlformats.org/officeDocument/2006/relationships/hyperlink" Target="https://munisapp.eastlongmeadowma.gov/prod/munis/gas/app/ua/r/mugwc/bgdeptrq?Arg=--mutoken&amp;Arg=TNz6GHWkha0SWvQ40NfM8Xe4bcz2gwaOWNZJqk2VbDAtdnBpW%2Fj6IN%2BgBTd5EnmpyuLkzbpSExC1Ffl5L6IRInP3vIh1qFtfj5EA72MqC%2Bw%3D" TargetMode="External"/><Relationship Id="rId42" Type="http://schemas.openxmlformats.org/officeDocument/2006/relationships/hyperlink" Target="https://munisapp.eastlongmeadowma.gov/prod/munis/gas/app/ua/r/mugwc/bgdeptrq?Arg=--mutoken&amp;Arg=9nBrGgaly8oMAYugSFmQecnZktB%2BtbXOEhP7N7evw1r9k03Z6dziqlq%2FKvSwhFhsbl4nZO2XmezIW9a%2BNzlNZPbtevPpxKi4IFYSP73NueY%3D" TargetMode="External"/><Relationship Id="rId47" Type="http://schemas.openxmlformats.org/officeDocument/2006/relationships/hyperlink" Target="https://munisapp.eastlongmeadowma.gov/prod/munis/gas/app/ua/r/mugwc/bgdeptrq?Arg=--mutoken&amp;Arg=MwVmNMeY6Yef%2BlBsDk3B2o6SMKON6dmexBIgpu5qKsbmquMrgsL6JsWhfCQWG6gYyKFLhNiRk0hrUqSCZS%2BJxkX%2BTOFxfsZr9fSwdNxY1Nk%3D" TargetMode="External"/><Relationship Id="rId7" Type="http://schemas.openxmlformats.org/officeDocument/2006/relationships/hyperlink" Target="https://munisapp.eastlongmeadowma.gov/prod/munis/gas/app/ua/r/mugwc/bgdeptrq?Arg=--mutoken&amp;Arg=f0iMqMTn7j09V0DuOeYPbDV7rmw5YmsX0jjsyRVNUG7SbZ2e6ZwEokgWYPAFyDN4fSghNfAv2j3cy7YDCMe5HYle8f6CE2mmMFAW4G30BGs%3D" TargetMode="External"/><Relationship Id="rId2" Type="http://schemas.openxmlformats.org/officeDocument/2006/relationships/hyperlink" Target="https://munisapp.eastlongmeadowma.gov/prod/munis/gas/app/ua/r/mugwc/bgdeptrq?Arg=--mutoken&amp;Arg=GRN1ay6y2QxytuNRmMSIgVhRAHtDeMYenGl%2BsfHnZcq5Ws6Rr08Q2uQyJTBa7EzevOTz%2BsMms6zFRdIMi%2B04S3LG6%2FazLor%2B3k9syr3rKIA%3D" TargetMode="External"/><Relationship Id="rId16" Type="http://schemas.openxmlformats.org/officeDocument/2006/relationships/hyperlink" Target="https://munisapp.eastlongmeadowma.gov/prod/munis/gas/app/ua/r/mugwc/bgdeptrq?Arg=--mutoken&amp;Arg=NKXxQTLNat3u49q%2BAkKIgbCEI4Ovc4Eflh1r%2F4AcKYK2O5TRfhqpgLXcEaY1n6QyBVYnlmi3KZXoPuem0%2FeXDNiv0ofgMhyQMpAfIEMHASI%3D" TargetMode="External"/><Relationship Id="rId29" Type="http://schemas.openxmlformats.org/officeDocument/2006/relationships/hyperlink" Target="https://munisapp.eastlongmeadowma.gov/prod/munis/gas/app/ua/r/mugwc/bgdeptrq?Arg=--mutoken&amp;Arg=5PIrlZkv96z%2B4XjWZn2frXyG9%2BGiw50Yc2qgZ76g0dLK34%2FkpTZY7SPcYfESgi2HXvNEdX6WIucpdtFxJdZXs4L2RWxyuHhQbl9h2K2FjIc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l%2BFLctKetfEPmPRkW%2B%2BjoWMfGdpU9tRQnrrv9es7bwy2ryWYyZPQZhpFlEP%2BafCJfMWXL%2FH%2BLIUJ0FtzKPLvcdlfeWe5ZXY5piwsdzx4Now%3D" TargetMode="External"/><Relationship Id="rId11" Type="http://schemas.openxmlformats.org/officeDocument/2006/relationships/hyperlink" Target="https://munisapp.eastlongmeadowma.gov/prod/munis/gas/app/ua/r/mugwc/bgdeptrq?Arg=--mutoken&amp;Arg=R0JbMpQAFFrqNTgBYqUb6TgZGrPDaa4R8KEUKEgJN1I%2Fv8288PaEzoQAL2%2BwaReE1XuOzghIkag6TuKNizvu2g%2BVBm9DGUDm9s2Bo45C3gM%3D" TargetMode="External"/><Relationship Id="rId24" Type="http://schemas.openxmlformats.org/officeDocument/2006/relationships/hyperlink" Target="https://munisapp.eastlongmeadowma.gov/prod/munis/gas/app/ua/r/mugwc/bgdeptrq?Arg=--mutoken&amp;Arg=YeSq%2Bcw8k7tGIdpCxJPh4T1t8FtSMF%2B1k8tj0ivWlf%2BWPq1r6lrXHchJuSnTa1E98q3%2BO81B1L4sNtttRuQVYCty8h7FfD6EViwM3BTNDvo%3D" TargetMode="External"/><Relationship Id="rId32" Type="http://schemas.openxmlformats.org/officeDocument/2006/relationships/hyperlink" Target="https://munisapp.eastlongmeadowma.gov/prod/munis/gas/app/ua/r/mugwc/bgdeptrq?Arg=--mutoken&amp;Arg=QQy8LDXGw6smedGwFbO7XyW8AnhrqP%2Fj13sDozgr5mfLDKQIjOOA7x7hun8KML64dcfnH2Wu0F63LJTfT2%2Bw6RyylaSakHFIqBQSf780Ljk%3D" TargetMode="External"/><Relationship Id="rId37" Type="http://schemas.openxmlformats.org/officeDocument/2006/relationships/hyperlink" Target="https://munisapp.eastlongmeadowma.gov/prod/munis/gas/app/ua/r/mugwc/bgdeptrq?Arg=--mutoken&amp;Arg=pCNHG7kTRPOzyNigvX%2FoBp%2FNppv8%2B8G468UUicd0OEE5cPD2lWupluNYsvDUWTmhQXDa5eVK%2FYI3psj3gxF8V0XogIW6DCz8Lpauy6HZsgU%3D" TargetMode="External"/><Relationship Id="rId40" Type="http://schemas.openxmlformats.org/officeDocument/2006/relationships/hyperlink" Target="https://munisapp.eastlongmeadowma.gov/prod/munis/gas/app/ua/r/mugwc/bgdeptrq?Arg=--mutoken&amp;Arg=D91MpwVHmaL9wm3m9RGqyCdBSw2mlZaZ3aKcZq0i9sFAj4x1FpHw8C%2F88LBPT5yXvQYVUILylFdZObmFga%2BVpHQC%2F15rUheE6ItGKVlv%2BB4%3D" TargetMode="External"/><Relationship Id="rId45" Type="http://schemas.openxmlformats.org/officeDocument/2006/relationships/hyperlink" Target="https://munisapp.eastlongmeadowma.gov/prod/munis/gas/app/ua/r/mugwc/bgdeptrq?Arg=--mutoken&amp;Arg=lGeTWw42dfetu%2FrvbcKFPhtEnM%2BD0NzqwtnH3IFE84ZkvGNm7g7DCqwd3SMSKJ6lEq8zZPTMeOO8adGgv9Z0A54MRRN7vgNvVrKKnmCBPiE%3D" TargetMode="External"/><Relationship Id="rId5" Type="http://schemas.openxmlformats.org/officeDocument/2006/relationships/hyperlink" Target="https://munisapp.eastlongmeadowma.gov/prod/munis/gas/app/ua/r/mugwc/bgdeptrq?Arg=--mutoken&amp;Arg=nqqlqWOtHsBgasmuPP5qaErjazFfCbo%2F7CE1CLu46PadsGnIjTbyndMYAtbsNgSfurK%2BMLEJ4h4vRP3CWvT1QLqxU0nUoo7NZMiwzFQwyNM%3D" TargetMode="External"/><Relationship Id="rId15" Type="http://schemas.openxmlformats.org/officeDocument/2006/relationships/hyperlink" Target="https://munisapp.eastlongmeadowma.gov/prod/munis/gas/app/ua/r/mugwc/bgdeptrq?Arg=--mutoken&amp;Arg=Tg%2BJPFUocZYB0RyIcSwrC%2BYxyF%2F2dUpVLFe%2B11h%2FrTvP%2BtPkjz5154WrE%2BcEkXNaTPsI6wLiHBhufo3wn15W8HLz4uX896P%2BZl23CZ15tmA%3D" TargetMode="External"/><Relationship Id="rId23" Type="http://schemas.openxmlformats.org/officeDocument/2006/relationships/hyperlink" Target="https://munisapp.eastlongmeadowma.gov/prod/munis/gas/app/ua/r/mugwc/bgdeptrq?Arg=--mutoken&amp;Arg=FmKFZdROnoBHdOi3lk%2BqpAGBVWWO0d8HclCq5X9rWvm7nqHidaAEeUjUxztaQmZOINng%2Ftfb%2BrQHWZbZHNuWb7pbzs5bDX2TWWg4NX44EFQ%3D" TargetMode="External"/><Relationship Id="rId28" Type="http://schemas.openxmlformats.org/officeDocument/2006/relationships/hyperlink" Target="https://munisapp.eastlongmeadowma.gov/prod/munis/gas/app/ua/r/mugwc/bgdeptrq?Arg=--mutoken&amp;Arg=GZKrVi%2BX84Zdwh2vYnsPu7A%2FRhlAVeN4IDgEepoclvAbv5EO9iQJoxTHBhqxgTtzJM%2BuudANBLWZtAfy3nB9pR5xO6mBhPDiNE0GgVT9iJk%3D" TargetMode="External"/><Relationship Id="rId36" Type="http://schemas.openxmlformats.org/officeDocument/2006/relationships/hyperlink" Target="https://munisapp.eastlongmeadowma.gov/prod/munis/gas/app/ua/r/mugwc/bgdeptrq?Arg=--mutoken&amp;Arg=dr1FiYJ7NS4mLpE%2FJyb1aXmiF7%2BwOeDwpGXLjSX7Kaim2JXQjV0mBKGBLvd7%2FWyQ6PAqRZRO21a%2BXVNhUDEba19niYN%2FOVVl14rbeCIc%2FIg%3D" TargetMode="External"/><Relationship Id="rId10" Type="http://schemas.openxmlformats.org/officeDocument/2006/relationships/hyperlink" Target="https://munisapp.eastlongmeadowma.gov/prod/munis/gas/app/ua/r/mugwc/bgdeptrq?Arg=--mutoken&amp;Arg=q6pG9PljG7mY7pYnjyKIDKDF6qRsJ0xSY4TyfAjyjvAUdB%2FENN%2FeG7R%2BZuswdeKpcDLBX9BYVX1acc%2FpONpJpgBfbrxKchOwFlzgenbz%2BDQ%3D" TargetMode="External"/><Relationship Id="rId19" Type="http://schemas.openxmlformats.org/officeDocument/2006/relationships/hyperlink" Target="https://munisapp.eastlongmeadowma.gov/prod/munis/gas/app/ua/r/mugwc/bgdeptrq?Arg=--mutoken&amp;Arg=6qfTJ4Y8IzR8DUFSJBKH4IbhE1RCllnrQyE%2F05hl%2FRg94aVGaM0U3tJvZrmr3kMeFZMot3ZOLvrMSVz%2BSstsx6XgB9grK0qqjHRLaFgkMTs%3D" TargetMode="External"/><Relationship Id="rId31" Type="http://schemas.openxmlformats.org/officeDocument/2006/relationships/hyperlink" Target="https://munisapp.eastlongmeadowma.gov/prod/munis/gas/app/ua/r/mugwc/bgdeptrq?Arg=--mutoken&amp;Arg=XQk%2FW%2FhZoxJ0v5RLxnnB%2BvM%2FMugbYPkib%2B%2FppgxFGJO2878SC3gMC1EyG1syPSgTbHdrd90yGwYtxRll6DaVLqngtoFMvshRJwPO%2B9mphfY%3D" TargetMode="External"/><Relationship Id="rId44" Type="http://schemas.openxmlformats.org/officeDocument/2006/relationships/hyperlink" Target="https://munisapp.eastlongmeadowma.gov/prod/munis/gas/app/ua/r/mugwc/bgdeptrq?Arg=--mutoken&amp;Arg=JVg%2BCnyxofTbBPmbK0uKwil0T7tr4i96qtiavMZTwCda8HYwc3ewbColo9QgiEusvROXn9Abd4ArWp7z70D53rdj5aDf4scnqSDBuRWuL5A%3D" TargetMode="External"/><Relationship Id="rId4" Type="http://schemas.openxmlformats.org/officeDocument/2006/relationships/hyperlink" Target="https://munisapp.eastlongmeadowma.gov/prod/munis/gas/app/ua/r/mugwc/bgdeptrq?Arg=--mutoken&amp;Arg=rGeLsocNktP4TXNvxNh9MvDfAGsqYfc2WKHAYYvDwsOOniwFSJYqpizy1uXMfRHrT%2BhWIQjY13tbJSCnGpfSoD3brNjSbiO1esNHETKOK%2BU%3D" TargetMode="External"/><Relationship Id="rId9" Type="http://schemas.openxmlformats.org/officeDocument/2006/relationships/hyperlink" Target="https://munisapp.eastlongmeadowma.gov/prod/munis/gas/app/ua/r/mugwc/bgdeptrq?Arg=--mutoken&amp;Arg=YTw%2FthAE4dSSWRkxvovZ5AnAZ7nfT5Z8kvpUCR3fIg4eNR5VFz9E6bD0gtjorWfO3Q0OLN00msLF3bU1oVHryuwlec7wDRw9zpOrvIydP6w%3D" TargetMode="External"/><Relationship Id="rId14" Type="http://schemas.openxmlformats.org/officeDocument/2006/relationships/hyperlink" Target="https://munisapp.eastlongmeadowma.gov/prod/munis/gas/app/ua/r/mugwc/bgdeptrq?Arg=--mutoken&amp;Arg=FqljggkbG9hMJv%2BU5v%2Fj1ggUE%2FCRl%2FdIq%2FyKJ1Qv2UvHfX%2BV5NLY6ftcgFYvYdAbET1dmePfpekuURGuFIRYPi56cbNaUhZ7t7zQCvGA86g%3D" TargetMode="External"/><Relationship Id="rId22" Type="http://schemas.openxmlformats.org/officeDocument/2006/relationships/hyperlink" Target="https://munisapp.eastlongmeadowma.gov/prod/munis/gas/app/ua/r/mugwc/bgdeptrq?Arg=--mutoken&amp;Arg=nwV1nBJuGjoglAXT3R7l1DfYftYOMq0bEhziY6eqDqfpTXj5jaHsqZ6ZEDQPoj5o%2Fqi43kMDtTM2DFrx2oZPd81oOuioB09oD0HXzmN8z9w%3D" TargetMode="External"/><Relationship Id="rId27" Type="http://schemas.openxmlformats.org/officeDocument/2006/relationships/hyperlink" Target="https://munisapp.eastlongmeadowma.gov/prod/munis/gas/app/ua/r/mugwc/bgdeptrq?Arg=--mutoken&amp;Arg=UOSTp8SP0ONpv%2F2U3krbKziNOu6lb4uCSReQ92Li9zMty6tnx3%2FdZfciYH%2BkVvOCjxjadOZzJlyjgIvFFaPPSMbdNazYi5z1fsjJ8HM%2Bxxo%3D" TargetMode="External"/><Relationship Id="rId30" Type="http://schemas.openxmlformats.org/officeDocument/2006/relationships/hyperlink" Target="https://munisapp.eastlongmeadowma.gov/prod/munis/gas/app/ua/r/mugwc/bgdeptrq?Arg=--mutoken&amp;Arg=xvYffJDZVyYntrSUAlytaETpVZrYG4ZoaVQDDF7zlieHcYjAt7e8MeUqPIbI6Scd%2FrKoaJyuvngP0kzpHw1dc%2FJA6K3l3p8YA0jWXQIaRbc%3D" TargetMode="External"/><Relationship Id="rId35" Type="http://schemas.openxmlformats.org/officeDocument/2006/relationships/hyperlink" Target="https://munisapp.eastlongmeadowma.gov/prod/munis/gas/app/ua/r/mugwc/bgdeptrq?Arg=--mutoken&amp;Arg=2VTE5vsIe6ycyf40z1lzlbop4YmwINvkWgXuEPpNkX3ep56T4Y4On4NdYZxLR91d0z0C5dQHQfzKrJuobVQQSQYkkXCjlKaN3%2BBGQXY7GHQ%3D" TargetMode="External"/><Relationship Id="rId43" Type="http://schemas.openxmlformats.org/officeDocument/2006/relationships/hyperlink" Target="https://munisapp.eastlongmeadowma.gov/prod/munis/gas/app/ua/r/mugwc/bgdeptrq?Arg=--mutoken&amp;Arg=B3KoyWn6WfPBoEoKB1oA9lD28Chnujf0ara0tcV1Z%2BwD6kJ%2Br%2Bd%2FyzaRvkTzeLH5AqjHj3z3DMJ1cgM4HTeAFxSPhGcaw2JLqxVBFmShgnw%3D" TargetMode="External"/><Relationship Id="rId8" Type="http://schemas.openxmlformats.org/officeDocument/2006/relationships/hyperlink" Target="https://munisapp.eastlongmeadowma.gov/prod/munis/gas/app/ua/r/mugwc/bgdeptrq?Arg=--mutoken&amp;Arg=F4vDCLOirErL6aTjIHEMQddSEVMj1rBTtk1Jry1V%2FySgFOiiyMt%2BG0%2F3BfMTVoOgxrOdqzirthSsb%2F8ye0%2Bnto3DD%2FlQ38s7a7LJiLqxOnw%3D" TargetMode="External"/><Relationship Id="rId3" Type="http://schemas.openxmlformats.org/officeDocument/2006/relationships/hyperlink" Target="https://munisapp.eastlongmeadowma.gov/prod/munis/gas/app/ua/r/mugwc/bgdeptrq?Arg=--mutoken&amp;Arg=o2yUGJ4tDlZ6rQRTNlfLEdFJG6QLr%2BseGhR2C7EJqWvJeMLP5SjjjA0J1bcfYxX9jAMdJILB%2BksizBLYNnnPEoln2QYTlsPtnpELCzmoyv4%3D" TargetMode="External"/><Relationship Id="rId12" Type="http://schemas.openxmlformats.org/officeDocument/2006/relationships/hyperlink" Target="https://munisapp.eastlongmeadowma.gov/prod/munis/gas/app/ua/r/mugwc/bgdeptrq?Arg=--mutoken&amp;Arg=BIoti4rkAtmB85usEurohFFLoHtHII3WywgYdazS3qXOWoNgLmHF%2FMiV9sAlIyT1IoveEkxN%2Fu7eZQ9r1sqvNdk3tGZdHLIHJ0nDqiylU3k%3D" TargetMode="External"/><Relationship Id="rId17" Type="http://schemas.openxmlformats.org/officeDocument/2006/relationships/hyperlink" Target="https://munisapp.eastlongmeadowma.gov/prod/munis/gas/app/ua/r/mugwc/bgdeptrq?Arg=--mutoken&amp;Arg=AR2IZj0xp6wnml3XvnfXobtrJkza%2B4J%2Byv682aWQHFF73Tq0ERrSKvwmY1wWhhl1x9TpidZLWagVJRPcag0HIBvA%2FXtA7owXFna5o5H7E0M%3D" TargetMode="External"/><Relationship Id="rId25" Type="http://schemas.openxmlformats.org/officeDocument/2006/relationships/hyperlink" Target="https://munisapp.eastlongmeadowma.gov/prod/munis/gas/app/ua/r/mugwc/bgdeptrq?Arg=--mutoken&amp;Arg=4%2F%2BCz2J%2BfQqDPX4smkb%2BXN7bR%2FD1s8zessqhh7ZpOu37EBJZPowV0c01x55TsXDhQmHGyX9AWT%2FIDC1lGAYAban7H9KKuCTMybG8jv93sOs%3D" TargetMode="External"/><Relationship Id="rId33" Type="http://schemas.openxmlformats.org/officeDocument/2006/relationships/hyperlink" Target="https://munisapp.eastlongmeadowma.gov/prod/munis/gas/app/ua/r/mugwc/bgdeptrq?Arg=--mutoken&amp;Arg=8qTjBm6ZvPNqkQLZdg1%2FRHgxpoWbA2jq2tcgYvTs9f3NxG4wzRR0%2BdPnyCJZHgzyj%2FjlND0hFjuiwYYwZljEwdTaxrqu9pdpD8Of%2F6Dm20E%3D" TargetMode="External"/><Relationship Id="rId38" Type="http://schemas.openxmlformats.org/officeDocument/2006/relationships/hyperlink" Target="https://munisapp.eastlongmeadowma.gov/prod/munis/gas/app/ua/r/mugwc/bgdeptrq?Arg=--mutoken&amp;Arg=ZclATZPicRXI9hZEl0XTwdT8EYp7Tmss%2Bhi2oksNvGem2EbMETDKW9UKx4CXYavo9bt3UBXEx2Ct0paLkfslvh3fvP7%2BFI5FGTMFmuU3LLc%3D" TargetMode="External"/><Relationship Id="rId46" Type="http://schemas.openxmlformats.org/officeDocument/2006/relationships/hyperlink" Target="https://munisapp.eastlongmeadowma.gov/prod/munis/gas/app/ua/r/mugwc/bgdeptrq?Arg=--mutoken&amp;Arg=tcFZunMEHxrFEIds6UUawK0LAQL3A54G7t4M8XvtmSAkbWfoKClGAPx%2B%2Bp%2FAXacTiNc0hY7nyWtbmztkpg2wXXwF4jqlLYCZWTaDLNlYP2s%3D" TargetMode="External"/><Relationship Id="rId20" Type="http://schemas.openxmlformats.org/officeDocument/2006/relationships/hyperlink" Target="https://munisapp.eastlongmeadowma.gov/prod/munis/gas/app/ua/r/mugwc/bgdeptrq?Arg=--mutoken&amp;Arg=WusVWJsbmTd3zu%2BAA7gjOvDeHGjPYeFWsplgZ4p570W%2FLo6pAZCt%2BOkAEP51wyJNLPcePGjgv5C1FKr0wGl0X6JdN%2Bt1DOlcrbT6QYYWSqY%3D" TargetMode="External"/><Relationship Id="rId41" Type="http://schemas.openxmlformats.org/officeDocument/2006/relationships/hyperlink" Target="https://munisapp.eastlongmeadowma.gov/prod/munis/gas/app/ua/r/mugwc/bgdeptrq?Arg=--mutoken&amp;Arg=ssu%2Fx3UVhTm4kk31NaDFmKx1rmYO1JK2buJmv07awttTCa%2Fbs3DoyWSkam6z6dQCi922ADxwFk175X%2BjHXexBjnrCMp5st9be0Z%2FmO5mCnc%3D" TargetMode="External"/></Relationships>
</file>

<file path=ppt/slides/_rels/slide109.xml.rels><?xml version="1.0" encoding="UTF-8" standalone="yes"?>
<Relationships xmlns="http://schemas.openxmlformats.org/package/2006/relationships"><Relationship Id="rId13" Type="http://schemas.openxmlformats.org/officeDocument/2006/relationships/hyperlink" Target="https://munisapp.eastlongmeadowma.gov/prod/munis/gas/app/ua/r/mugwc/bgdeptrq?Arg=--mutoken&amp;Arg=PjoC2wS2TNxfneWExictC29t%2FhIpxt%2BRtU8VjfeXhcKhHKfTb%2FuIQ8LvYatkGVDgQyiLwJy7VMPBy1lsTGjBO6WH3z0BUiOixC%2BKHWmEBJE%3D" TargetMode="External"/><Relationship Id="rId18" Type="http://schemas.openxmlformats.org/officeDocument/2006/relationships/hyperlink" Target="https://munisapp.eastlongmeadowma.gov/prod/munis/gas/app/ua/r/mugwc/bgdeptrq?Arg=--mutoken&amp;Arg=HOezefTEg1TbeAtcelthTW1sYHZjYheFhtZMPQ6geDTGCzlawvHy9kBk0gdMj%2BV2VPdFzO%2BghIG%2F1SACboDs3ZpB4wwlFdjxEF%2BV5e6W4kQ%3D" TargetMode="External"/><Relationship Id="rId26" Type="http://schemas.openxmlformats.org/officeDocument/2006/relationships/hyperlink" Target="https://munisapp.eastlongmeadowma.gov/prod/munis/gas/app/ua/r/mugwc/bgdeptrq?Arg=--mutoken&amp;Arg=Zo9w2sOCn2AZiXYbXCG8Wf5nMcXZGbk0K3gPCMgLXDMsVibOHkAv0a8t38rVbkJfa0iens5HFCsaSJqSIWbfcsgJwMexGFnQ%2BtIhp59CGgU%3D" TargetMode="External"/><Relationship Id="rId39" Type="http://schemas.openxmlformats.org/officeDocument/2006/relationships/hyperlink" Target="https://munisapp.eastlongmeadowma.gov/prod/munis/gas/app/ua/r/mugwc/bgdeptrq?Arg=--mutoken&amp;Arg=vF5crlAOI7iWz9ioE79iIgtk1%2B4aj%2F%2FeS%2BOwz7qA5uwLksehRFq1Owm6Zz%2FkTMpG3nTx9mZ%2BTxVwqSIEhWdc818qmm0GN4Fpr1PCN4c0Z3o%3D" TargetMode="External"/><Relationship Id="rId21" Type="http://schemas.openxmlformats.org/officeDocument/2006/relationships/hyperlink" Target="https://munisapp.eastlongmeadowma.gov/prod/munis/gas/app/ua/r/mugwc/bgdeptrq?Arg=--mutoken&amp;Arg=Km2JL366QZCAOHMfshG6c85rkYKVzvSsFDK5dQ0FbSbqzuVpFUL6PfaP%2BhPHzBPNM814XYJ7SiCEnIg%2Bw29JWyKvIJDcMkz8wVqGIPm8LBY%3D" TargetMode="External"/><Relationship Id="rId34" Type="http://schemas.openxmlformats.org/officeDocument/2006/relationships/hyperlink" Target="https://munisapp.eastlongmeadowma.gov/prod/munis/gas/app/ua/r/mugwc/bgdeptrq?Arg=--mutoken&amp;Arg=xAZweXtJCbKG8nTHlZXh9Yc8WB6dK%2Fz%2FlkBbr5vLEErxo3fAMMqPjo78rlDHCQm%2FshUeR7OemhL8N8Gp4t3bX1zVjsM2ce2jSZGK%2BCWtyTM%3D" TargetMode="External"/><Relationship Id="rId42" Type="http://schemas.openxmlformats.org/officeDocument/2006/relationships/hyperlink" Target="https://munisapp.eastlongmeadowma.gov/prod/munis/gas/app/ua/r/mugwc/bgdeptrq?Arg=--mutoken&amp;Arg=Az3UFcm5PASAscqds5qMTt6foXX8MAdBFDZMML6%2BmcfWNpTPo0T%2Bj6otYL2gcdMXCEHrPcPZ6xuGoQcPczvDeMTC1WKHfJAtk1RGGyfSxtI%3D" TargetMode="External"/><Relationship Id="rId47" Type="http://schemas.openxmlformats.org/officeDocument/2006/relationships/hyperlink" Target="https://munisapp.eastlongmeadowma.gov/prod/munis/gas/app/ua/r/mugwc/bgdeptrq?Arg=--mutoken&amp;Arg=wJZF6Jab5MPMQ4bmbApwzwMSheQHajQYSR%2BqrI6dI412x6F%2FbJaSlR%2Bl0aEuSj7FoaTZtpjR3DkGOm6G3sE8DPG3ObRsbUQ%2BSSADzuEGdbo%3D" TargetMode="External"/><Relationship Id="rId50" Type="http://schemas.openxmlformats.org/officeDocument/2006/relationships/hyperlink" Target="https://munisapp.eastlongmeadowma.gov/prod/munis/gas/app/ua/r/mugwc/bgdeptrq?Arg=--mutoken&amp;Arg=qKPiQ63LLRi69nxbQZelssC69s6S4kPdU8pIkHEoJzq%2BSty4kAMOIpQdm9JtOlRulk%2BP5msWVZ2voP9Z3Mf4u6kPGbkmIvbePqubdMvkVWY%3D" TargetMode="External"/><Relationship Id="rId7" Type="http://schemas.openxmlformats.org/officeDocument/2006/relationships/hyperlink" Target="https://munisapp.eastlongmeadowma.gov/prod/munis/gas/app/ua/r/mugwc/bgdeptrq?Arg=--mutoken&amp;Arg=89JfxGyhUC95%2F6TI9BE6%2FzuJ81RnL5p0487mpdUaM44dxSuc%2Bs0fjc7QpUeCi3DaRa7VJa1g%2F7BwdW0m0AkidMXfRDKyCXl3hk5%2F%2FnxuQzI%3D" TargetMode="External"/><Relationship Id="rId2" Type="http://schemas.openxmlformats.org/officeDocument/2006/relationships/hyperlink" Target="https://munisapp.eastlongmeadowma.gov/prod/munis/gas/app/ua/r/mugwc/bgdeptrq?Arg=--mutoken&amp;Arg=sZJjc5xqwRafGBsBvxRGXdpQdFgylPo4U9DQpWK0ZsfIkJZ4P7yvMhNM%2Bl6PJo7gegBabB17kpi%2Bg%2B6YBKQ4TWMxym2DQHCazh8YjROFZmY%3D" TargetMode="External"/><Relationship Id="rId16" Type="http://schemas.openxmlformats.org/officeDocument/2006/relationships/hyperlink" Target="https://munisapp.eastlongmeadowma.gov/prod/munis/gas/app/ua/r/mugwc/bgdeptrq?Arg=--mutoken&amp;Arg=9OfP63N2XiyKr6FDPHnFjSENwaPnKS2CgztpL8rnVK%2FwfjUoiPNQigVxFSSCDM%2BcXw7tbEYxmESsr0oyinEsvWX72QEyaN7saB1K51zaQJc%3D" TargetMode="External"/><Relationship Id="rId29" Type="http://schemas.openxmlformats.org/officeDocument/2006/relationships/hyperlink" Target="https://munisapp.eastlongmeadowma.gov/prod/munis/gas/app/ua/r/mugwc/bgdeptrq?Arg=--mutoken&amp;Arg=vwi%2FFkrKUiWLwY6SZs5%2FfBIrnJIANOSnibr8G%2F9etby3x9YUUF1Lez9ePAj2xa4EZePmiBTf9DBqAqXB88HdpI4J8USvPgzino7SRgzsods%3D" TargetMode="External"/><Relationship Id="rId11" Type="http://schemas.openxmlformats.org/officeDocument/2006/relationships/hyperlink" Target="https://munisapp.eastlongmeadowma.gov/prod/munis/gas/app/ua/r/mugwc/bgdeptrq?Arg=--mutoken&amp;Arg=pb8uxNqeRlW8uBGZSs9uW5bLt8wmI%2Ftw46v5ATKoT9zqgz2mTUQbqhh4opCCxeS%2BWQ2U7T8JH6g24tVsYF1xrttkWfaUhXACpSK%2Flgk6nLA%3D" TargetMode="External"/><Relationship Id="rId24" Type="http://schemas.openxmlformats.org/officeDocument/2006/relationships/hyperlink" Target="https://munisapp.eastlongmeadowma.gov/prod/munis/gas/app/ua/r/mugwc/bgdeptrq?Arg=--mutoken&amp;Arg=nLrz56lM2DzfQ2jm%2BbXNa9nOA%2Fm%2BDmDl6t%2BuzpkUmv5Icd9BtmmSzGX8CDjwAsrsirVchfEqUH2TJcVAGiI4hgRmezCpC9hLGnI45hrg%2FXQ%3D" TargetMode="External"/><Relationship Id="rId32" Type="http://schemas.openxmlformats.org/officeDocument/2006/relationships/hyperlink" Target="https://munisapp.eastlongmeadowma.gov/prod/munis/gas/app/ua/r/mugwc/bgdeptrq?Arg=--mutoken&amp;Arg=unJa%2F5D4merkl4SXxGSfWIByatZJuGhVgSapFXBIAM%2BGfDaY6fB6ZE2iiwpITVTs5EUu%2FxomLh04fPO8EQa2Eir%2BgVIrO03lYk2YVKFLxIw%3D" TargetMode="External"/><Relationship Id="rId37" Type="http://schemas.openxmlformats.org/officeDocument/2006/relationships/hyperlink" Target="https://munisapp.eastlongmeadowma.gov/prod/munis/gas/app/ua/r/mugwc/bgdeptrq?Arg=--mutoken&amp;Arg=SsENMLMnqd2nBjKDGl2CsCEq2vGhzKZTuBTWVdQbTTdGVx3xZ8L6SzF9MVSVuzN5a32aZUu5q01%2FH%2BqHzlQVJiP48jK%2FrO6YTn5iT%2Bjbr1U%3D" TargetMode="External"/><Relationship Id="rId40" Type="http://schemas.openxmlformats.org/officeDocument/2006/relationships/hyperlink" Target="https://munisapp.eastlongmeadowma.gov/prod/munis/gas/app/ua/r/mugwc/bgdeptrq?Arg=--mutoken&amp;Arg=OulKVgA%2BqmuqsXPF86vT5WrI6BUFB8lTgo5Rr00MDw50rrAACFh3BYNNjIMgHPMPbwSyZzavjzRI27ltMYDgxICFwjGav6iy84hPL%2FFR%2By8%3D" TargetMode="External"/><Relationship Id="rId45" Type="http://schemas.openxmlformats.org/officeDocument/2006/relationships/hyperlink" Target="https://munisapp.eastlongmeadowma.gov/prod/munis/gas/app/ua/r/mugwc/bgdeptrq?Arg=--mutoken&amp;Arg=2DxdWz4p8z9TFgdPjlm0BPi7RWuEBsVJeTY2S%2F6j1aCQw1audG25Xk51q07lFFt7fK7ZYpMUGimRva55JWFpLg4ZPN%2FrPuxUIftZq1kXG%2Fc%3D" TargetMode="External"/><Relationship Id="rId5" Type="http://schemas.openxmlformats.org/officeDocument/2006/relationships/hyperlink" Target="https://munisapp.eastlongmeadowma.gov/prod/munis/gas/app/ua/r/mugwc/bgdeptrq?Arg=--mutoken&amp;Arg=b0GFFvyYUFPNQVYQU180po3e2YLpYjNE9y5cOrBtgI%2F2WbnJawtpaFVDgRlgsD2XkOdNgzsoaSqVQ9Qa8R3xRepmUxvM8KC23h%2FoEazaLZI%3D" TargetMode="External"/><Relationship Id="rId15" Type="http://schemas.openxmlformats.org/officeDocument/2006/relationships/hyperlink" Target="https://munisapp.eastlongmeadowma.gov/prod/munis/gas/app/ua/r/mugwc/bgdeptrq?Arg=--mutoken&amp;Arg=elW89ti1QxszB2CDtotC4a8MImDPyLwZUuiE6JmZWIta7MZ5lKfkpTlmObeY%2FpFJsbvzO8%2FatmwN6ST3hPE4llPm5UJb8kHti6KGtY1aKeI%3D" TargetMode="External"/><Relationship Id="rId23" Type="http://schemas.openxmlformats.org/officeDocument/2006/relationships/hyperlink" Target="https://munisapp.eastlongmeadowma.gov/prod/munis/gas/app/ua/r/mugwc/bgdeptrq?Arg=--mutoken&amp;Arg=u5Y%2Far9mr%2FB%2F3Xy%2B%2BDibRhHzLFvPJiplHoLTh%2F4uG3ROVsT3GC9s5zwdlYyFFSh83uTDwPa8OnAl8xSNQgbQn8IQAO9YukdMM4JQfjuVBNQ%3D" TargetMode="External"/><Relationship Id="rId28" Type="http://schemas.openxmlformats.org/officeDocument/2006/relationships/hyperlink" Target="https://munisapp.eastlongmeadowma.gov/prod/munis/gas/app/ua/r/mugwc/bgdeptrq?Arg=--mutoken&amp;Arg=zskzJT3TQ1Y0YjAhPkH73MrB60b8Z9%2BpvCVYJM%2FhY%2BSYHDZwCLf5j6xWnigC3ZWQW%2BiWpxZVa66xgiXKrruM3Op8lpJCJYZaYUgJij%2BAxv0%3D" TargetMode="External"/><Relationship Id="rId36" Type="http://schemas.openxmlformats.org/officeDocument/2006/relationships/hyperlink" Target="https://munisapp.eastlongmeadowma.gov/prod/munis/gas/app/ua/r/mugwc/bgdeptrq?Arg=--mutoken&amp;Arg=S59W%2BnuswjESHK94k3MWV331%2FGMUzKnmwS8uPPZ1ItutS5G4gjyO8%2FnwMAZ%2F%2B1y8pzkWJDzQw8A9XCGrPJqG315cbL8kD9%2B938csdDD4lGk%3D" TargetMode="External"/><Relationship Id="rId49" Type="http://schemas.openxmlformats.org/officeDocument/2006/relationships/hyperlink" Target="https://munisapp.eastlongmeadowma.gov/prod/munis/gas/app/ua/r/mugwc/bgdeptrq?Arg=--mutoken&amp;Arg=gCw5wBeeQDs%2Bfy0mQTEAp74l6ZFfOAs4nS6yHPib2zUC1LpItzHKdB32%2BgZ2wTRgwaiZzu7YtFxvSozEDwMZ8YGhntTbNei8Hdy%2BRjmGqEo%3D" TargetMode="External"/><Relationship Id="rId10" Type="http://schemas.openxmlformats.org/officeDocument/2006/relationships/hyperlink" Target="https://munisapp.eastlongmeadowma.gov/prod/munis/gas/app/ua/r/mugwc/bgdeptrq?Arg=--mutoken&amp;Arg=VyNUk2gQWe9nOsq0z1ediLpYaAqmoAT2J05%2F8qQmqkV%2BwQ%2FCF5GiiW2ZNTdAuznq2tYXy4Tf0iT9sA8SbNFRLGfvWRU%2FUGeBQgNTjXJi17A%3D" TargetMode="External"/><Relationship Id="rId19" Type="http://schemas.openxmlformats.org/officeDocument/2006/relationships/hyperlink" Target="https://munisapp.eastlongmeadowma.gov/prod/munis/gas/app/ua/r/mugwc/bgdeptrq?Arg=--mutoken&amp;Arg=4%2BZ5RcL8IrNS2i7E%2B8szVicr7BXih3XwCDEZlMq7%2FMOiUdmW0VNQlCcrNJYFan2QmW4%2BMp5QOvN87gGdtTPIx0eG4MhpQk9zE9ec0hbipCw%3D" TargetMode="External"/><Relationship Id="rId31" Type="http://schemas.openxmlformats.org/officeDocument/2006/relationships/hyperlink" Target="https://munisapp.eastlongmeadowma.gov/prod/munis/gas/app/ua/r/mugwc/bgdeptrq?Arg=--mutoken&amp;Arg=I6VGlvqrwU5DaPH9slO3M91kT0XopyqtMDPRh5QzsSFxe3w6wVKVo%2BG8CqCXMpHkQUZzcYSF%2BO3gKC4iJi8znnT0hdadgx%2BSlqC88HHf9aQ%3D" TargetMode="External"/><Relationship Id="rId44" Type="http://schemas.openxmlformats.org/officeDocument/2006/relationships/hyperlink" Target="https://munisapp.eastlongmeadowma.gov/prod/munis/gas/app/ua/r/mugwc/bgdeptrq?Arg=--mutoken&amp;Arg=v8ZgWyw3LzwLMcAKbNHU481aIDEILi7kNJFBnnbyT2J8H3dDNwyvp5zBlOqTK7bXGGEBYb%2F0zrEBcsg4j4%2FdCNFzj%2BpIOrEEMRLair%2BP11I%3D" TargetMode="External"/><Relationship Id="rId52" Type="http://schemas.openxmlformats.org/officeDocument/2006/relationships/hyperlink" Target="https://munisapp.eastlongmeadowma.gov/prod/munis/gas/app/ua/r/mugwc/bgdeptrq?Arg=--mutoken&amp;Arg=doyA1CfTGhRPE8YhIyowc9DsmvELRReUPzffWwJufstXyUEeFGuQT5C4nBc5MJYJVk%2BJRI%2FCuWnIOwd46md83IC7X6Ssr6jVzp5aKSxNkYU%3D" TargetMode="External"/><Relationship Id="rId4" Type="http://schemas.openxmlformats.org/officeDocument/2006/relationships/hyperlink" Target="https://munisapp.eastlongmeadowma.gov/prod/munis/gas/app/ua/r/mugwc/bgdeptrq?Arg=--mutoken&amp;Arg=C%2FP%2BzfX2cum%2F1mk90DOgu8LB68pQMXcufUiFzmds7DP8262fTkajVcg05oJJQ2%2B%2Fr7bJrYB7HoxSehNXpr%2FuJ6ZUkdhgnNDKd3Q%2BoEuJlvE%3D" TargetMode="External"/><Relationship Id="rId9" Type="http://schemas.openxmlformats.org/officeDocument/2006/relationships/hyperlink" Target="https://munisapp.eastlongmeadowma.gov/prod/munis/gas/app/ua/r/mugwc/bgdeptrq?Arg=--mutoken&amp;Arg=bdUybtq9a40IO8sE%2BlTAgNuDF1UxhjkwEkPJRiwZmtmISzNHT0Bhr9XmoRutGlH3FIv1APPOo85F1SODzGbiqivgFaQL0hXlgmxbAyPmSHc%3D" TargetMode="External"/><Relationship Id="rId14" Type="http://schemas.openxmlformats.org/officeDocument/2006/relationships/hyperlink" Target="https://munisapp.eastlongmeadowma.gov/prod/munis/gas/app/ua/r/mugwc/bgdeptrq?Arg=--mutoken&amp;Arg=iY6VwGa9cfmFOYuY3t14v8VwU%2BgbDT0gJ5cuwr8fNwe%2FhSzCABoP6eQ55MG79NXOR3CH%2F5mbXLdBIW6cSPsdzlHywoN%2B8%2BZqSjF25Xu3z6o%3D" TargetMode="External"/><Relationship Id="rId22" Type="http://schemas.openxmlformats.org/officeDocument/2006/relationships/hyperlink" Target="https://munisapp.eastlongmeadowma.gov/prod/munis/gas/app/ua/r/mugwc/bgdeptrq?Arg=--mutoken&amp;Arg=xxmEuIFkCcsh%2B03b1OyXC3X%2FCePACQpWiHBWw6Kq5lOfZ9YnTHfFYOccwXiVfBZYcrmNWfpUqLv5pOvwyk6Ky6hekpjQlFCZZdinaoKK5D0%3D" TargetMode="External"/><Relationship Id="rId27" Type="http://schemas.openxmlformats.org/officeDocument/2006/relationships/hyperlink" Target="https://munisapp.eastlongmeadowma.gov/prod/munis/gas/app/ua/r/mugwc/bgdeptrq?Arg=--mutoken&amp;Arg=L5hhFF5J2auZ0LZsVrxkYwySjSWsfdU4qugvLTKVElFg0%2FPrBlnCaHyanrNdmhrAv6SCaDKC506Cd5C0vJn86rqzv88PiI5QjJhFoxB1d%2BU%3D" TargetMode="External"/><Relationship Id="rId30" Type="http://schemas.openxmlformats.org/officeDocument/2006/relationships/hyperlink" Target="https://munisapp.eastlongmeadowma.gov/prod/munis/gas/app/ua/r/mugwc/bgdeptrq?Arg=--mutoken&amp;Arg=dBKpRiyKpBFGOKTXJjrEj3UIth8iknwk4FzjxdDtJAsGkUmFWJeuWr1Z%2FBAOnXhDG%2FwCnn9lsL8aGSuKjdvjwTyAcn8wV4ri3PUe4BbUn7U%3D" TargetMode="External"/><Relationship Id="rId35" Type="http://schemas.openxmlformats.org/officeDocument/2006/relationships/hyperlink" Target="https://munisapp.eastlongmeadowma.gov/prod/munis/gas/app/ua/r/mugwc/bgdeptrq?Arg=--mutoken&amp;Arg=ts6q7k0gCtQ5fnaZmhz8C2Xkib6NWsmbShPFe2uWtXG677n8ORCawMR%2B657kqkS1vMw6x1bKB%2FXIWMJ2hKma6oFuHKdoj4wlDIAYAhsbLvM%3D" TargetMode="External"/><Relationship Id="rId43" Type="http://schemas.openxmlformats.org/officeDocument/2006/relationships/hyperlink" Target="https://munisapp.eastlongmeadowma.gov/prod/munis/gas/app/ua/r/mugwc/bgdeptrq?Arg=--mutoken&amp;Arg=I6zAGSjOkJgHjn%2FE112%2FoLTIESJBbJvhsWnAE4JakVKAyepaYCQgOU9OiJ%2BXGAavthHaZYUA5RkpsS0wFdUEqhpgLSbMILUH%2FlTzJe27sL4%3D" TargetMode="External"/><Relationship Id="rId48" Type="http://schemas.openxmlformats.org/officeDocument/2006/relationships/hyperlink" Target="https://munisapp.eastlongmeadowma.gov/prod/munis/gas/app/ua/r/mugwc/bgdeptrq?Arg=--mutoken&amp;Arg=Sc96N8TI2uzKlIoxa22ggpPx8b%2BrlwRdQ%2BrPHzDzTRw5Rk6VmnQfbnllDVMWMOyvXvqOPXYlPXRemMAhAGd44OQw84NRgsq585w7vKYuEyQ%3D" TargetMode="External"/><Relationship Id="rId8" Type="http://schemas.openxmlformats.org/officeDocument/2006/relationships/hyperlink" Target="https://munisapp.eastlongmeadowma.gov/prod/munis/gas/app/ua/r/mugwc/bgdeptrq?Arg=--mutoken&amp;Arg=8ufPWP1pmlP6B3HlyDxprrnuK6z6F%2BaD8t0%2Fc2IkXM9GsX3QcKwXz4rUPYs8t8HCbTVIFCO%2BNKkevhokiydxHYUVqBm2f7eb0zyI4PKV5zI%3D" TargetMode="External"/><Relationship Id="rId51" Type="http://schemas.openxmlformats.org/officeDocument/2006/relationships/hyperlink" Target="https://munisapp.eastlongmeadowma.gov/prod/munis/gas/app/ua/r/mugwc/bgdeptrq?Arg=--mutoken&amp;Arg=wWDlpAV86DTvQGmE3j%2BNAJCeItIEpcCgV1ElUjE6LOVsM38aFFsrER0tEXYrWPjMoHY0pkYtgtvF6S9KONoN0ifJE5szq6C4HlrGGwg04qc%3D" TargetMode="External"/><Relationship Id="rId3" Type="http://schemas.openxmlformats.org/officeDocument/2006/relationships/hyperlink" Target="https://munisapp.eastlongmeadowma.gov/prod/munis/gas/app/ua/r/mugwc/bgdeptrq?Arg=--mutoken&amp;Arg=0cZHUzu05dONJauGQR01YZhnoKAD%2FPAZTVs6v%2BQyCPl0mymeQMGQr%2FDk9JdjWh72P1NQgJKgoQVK6Mb8beqyD5zrhsxl9SRWT73PV7FxRIk%3D" TargetMode="External"/><Relationship Id="rId12" Type="http://schemas.openxmlformats.org/officeDocument/2006/relationships/hyperlink" Target="https://munisapp.eastlongmeadowma.gov/prod/munis/gas/app/ua/r/mugwc/bgdeptrq?Arg=--mutoken&amp;Arg=s3LfrMJ1LAor%2FpjdSWrdP28KQBwbkQuG3G6dIZ6mFSeqBlItSZJT8iyuGdu%2B%2F99Qdjac2XySmEV9rKs9txuQQu225zFjkasS8hrhRkyKU%2Bg%3D" TargetMode="External"/><Relationship Id="rId17" Type="http://schemas.openxmlformats.org/officeDocument/2006/relationships/hyperlink" Target="https://munisapp.eastlongmeadowma.gov/prod/munis/gas/app/ua/r/mugwc/bgdeptrq?Arg=--mutoken&amp;Arg=uFnaZ57aJkLdS48w1Pubyp4naOoaaKEf9x9%2FxN1NA8pRpFiMS6qAttBtpv5t3zSkL%2FOPf%2BoZBwNnWD184inLuZKcT3S3hv7mV%2BgLlalrPZI%3D" TargetMode="External"/><Relationship Id="rId25" Type="http://schemas.openxmlformats.org/officeDocument/2006/relationships/hyperlink" Target="https://munisapp.eastlongmeadowma.gov/prod/munis/gas/app/ua/r/mugwc/bgdeptrq?Arg=--mutoken&amp;Arg=SIUQkMRQdSa3cG1leWuwNiJjo4URwqmL%2FulfZn%2BvDjYLFHWfU7IC9YRURVvorhGeumtsm7YmGhmdmQH0F7KJsbI2Q6ut7vKC1m0ROwpj7jw%3D" TargetMode="External"/><Relationship Id="rId33" Type="http://schemas.openxmlformats.org/officeDocument/2006/relationships/hyperlink" Target="https://munisapp.eastlongmeadowma.gov/prod/munis/gas/app/ua/r/mugwc/bgdeptrq?Arg=--mutoken&amp;Arg=lkJh%2B5e1Kp5OqpAqH6J8CKAnjH9hN4e7KpdJ0CUOjgfkOReQo0le0Ore15qp9yq%2Bg9B5oFTgpOoi4qy4lmb1mpGa%2BklGbt%2BsebGNtPrmOPk%3D" TargetMode="External"/><Relationship Id="rId38" Type="http://schemas.openxmlformats.org/officeDocument/2006/relationships/hyperlink" Target="https://munisapp.eastlongmeadowma.gov/prod/munis/gas/app/ua/r/mugwc/bgdeptrq?Arg=--mutoken&amp;Arg=G2QL8zmvUWvNxspYwPdXFGBNvNICqt%2B9eDtjEf9Gu4M52QrAQhKmzALQqPCc6YDUN0TZPZj%2BMibZjUcCEf1cVo2hx9uJEKcBJn2TPGiBuQQ%3D" TargetMode="External"/><Relationship Id="rId46" Type="http://schemas.openxmlformats.org/officeDocument/2006/relationships/hyperlink" Target="https://munisapp.eastlongmeadowma.gov/prod/munis/gas/app/ua/r/mugwc/bgdeptrq?Arg=--mutoken&amp;Arg=Uh0oBgkxMBTrAlOxX25PE%2FvfkFCuPobuA484aP7wY%2B3bYmzXoY3RPTwvrhqXD5ITpWCCEF7KN2oFARvUaQoyKxFckTwnb%2FrNbXmkubfnfJ8%3D" TargetMode="External"/><Relationship Id="rId20" Type="http://schemas.openxmlformats.org/officeDocument/2006/relationships/hyperlink" Target="https://munisapp.eastlongmeadowma.gov/prod/munis/gas/app/ua/r/mugwc/bgdeptrq?Arg=--mutoken&amp;Arg=PFYnO19G70kw2ubMcWRLzmLfU6%2FVTA7Yj%2BoFhcYPbcOJu6X9%2Bp66lu6Jdbq8u5L5Lfe8bwQ2WKT2jOxuEy6HjPQca4zYQwuHiIPSCqz7SQs%3D" TargetMode="External"/><Relationship Id="rId41" Type="http://schemas.openxmlformats.org/officeDocument/2006/relationships/hyperlink" Target="https://munisapp.eastlongmeadowma.gov/prod/munis/gas/app/ua/r/mugwc/bgdeptrq?Arg=--mutoken&amp;Arg=6yPvcZeHX5yJWWHSvFtJKhhHMaoVilzqwf4Vw%2FPj6zZ3K7Jomb8IDNd6xAvY22asxiVOmB33U85iVF%2BZOjtgywWyzkJzDx2qoZ1mVh6QtGI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PjkgAQEZ9qFqvBryokfRAOcaejmQ2LzJvampJJxYXrGEOvUIIFpg93GttAmV3nyMJCbBjM03RPswuihxGU4nDSwkwzP%2BLqzxvAyC2JIpZLg%3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0.xml.rels><?xml version="1.0" encoding="UTF-8" standalone="yes"?>
<Relationships xmlns="http://schemas.openxmlformats.org/package/2006/relationships"><Relationship Id="rId13" Type="http://schemas.openxmlformats.org/officeDocument/2006/relationships/hyperlink" Target="https://munisapp.eastlongmeadowma.gov/prod/munis/gas/app/ua/r/mugwc/bgdeptrq?Arg=--mutoken&amp;Arg=yw2sbD7NBRh68B6BUl4N%2BK3IIdqCFXentyZlnf5Hm9a7pLSvNpecbWjb%2Bpbc8Jrp2q8yHi711bd7AQb7uXu8%2B%2FKW1YIGXmlm9HxUqQEIz38%3D" TargetMode="External"/><Relationship Id="rId18" Type="http://schemas.openxmlformats.org/officeDocument/2006/relationships/hyperlink" Target="https://munisapp.eastlongmeadowma.gov/prod/munis/gas/app/ua/r/mugwc/bgdeptrq?Arg=--mutoken&amp;Arg=aouDFNb6UZpCt61Iqgp3Yy9BzwmXcNtxTjH1pn2nvD0oIhc8NgLoZRvYrIC%2BNSrz4SE9XWRz8G%2BIEjRaP5WKKtMRPJJ1J9MzSeSiEzYFQ9w%3D" TargetMode="External"/><Relationship Id="rId26" Type="http://schemas.openxmlformats.org/officeDocument/2006/relationships/hyperlink" Target="https://munisapp.eastlongmeadowma.gov/prod/munis/gas/app/ua/r/mugwc/bgdeptrq?Arg=--mutoken&amp;Arg=HYmYRl%2F%2B34krDxlrwmbnwvgJ68zSofAcP9sQdJaJFQKoTjCGBOGpmdUyUuS43xogNIhljkMLeHS72VXFd3OFqQRU2ZNXHHl2zzKtbWhM0Rk%3D" TargetMode="External"/><Relationship Id="rId39" Type="http://schemas.openxmlformats.org/officeDocument/2006/relationships/hyperlink" Target="https://munisapp.eastlongmeadowma.gov/prod/munis/gas/app/ua/r/mugwc/bgdeptrq?Arg=--mutoken&amp;Arg=x9zN%2B0MJupFO0ZYCN7cMlupV6nLJEKRCul6G8r9zkXHFYXaJMIO%2BmDPbPWjx783oborbfsY0vPW7C5sfUiXQxNB4fpD41SBcMEMdPxB3YhY%3D" TargetMode="External"/><Relationship Id="rId21" Type="http://schemas.openxmlformats.org/officeDocument/2006/relationships/hyperlink" Target="https://munisapp.eastlongmeadowma.gov/prod/munis/gas/app/ua/r/mugwc/bgdeptrq?Arg=--mutoken&amp;Arg=k16qldodIEYO5m4ZL95kRptFabUAoTB7k2ggct7pXVlnSqbSXxXK4QxzaXMu0jWGgcoi2GTdsKwYpA6xEwUxSSCVIoFmywBkhLcIH%2Bzy0fY%3D" TargetMode="External"/><Relationship Id="rId34" Type="http://schemas.openxmlformats.org/officeDocument/2006/relationships/hyperlink" Target="https://munisapp.eastlongmeadowma.gov/prod/munis/gas/app/ua/r/mugwc/bgdeptrq?Arg=--mutoken&amp;Arg=7vHEWM7Om5TSEXH190gpuv0z17nkb6P3xjEWxllz6bRzZTDP0vW3QDaSBkDuhdl%2B5ufvF8%2By1mI6QmtUpgBxYhRDVQxCI9IuKlmudYwsQME%3D" TargetMode="External"/><Relationship Id="rId42" Type="http://schemas.openxmlformats.org/officeDocument/2006/relationships/hyperlink" Target="https://munisapp.eastlongmeadowma.gov/prod/munis/gas/app/ua/r/mugwc/bgdeptrq?Arg=--mutoken&amp;Arg=ZGeu7Dhek2Arn78WwYAY6hEew893aBjKOrJ6eVfnHvnnWefwExbaTrEMkOL3KhIfaAKncVr5rRGowV3vwM6C5Ug9HyTYdStrZrqUZ0i%2Fm0Y%3D" TargetMode="External"/><Relationship Id="rId47" Type="http://schemas.openxmlformats.org/officeDocument/2006/relationships/hyperlink" Target="https://munisapp.eastlongmeadowma.gov/prod/munis/gas/app/ua/r/mugwc/bgdeptrq?Arg=--mutoken&amp;Arg=SZkz5Qf73q%2FP2SBL7s%2FrpdjbCsbU6C1iHUskgEYGeoOMSNEPbUDYd5C0eTmwvEoSgM7MsZE09ZC64d1QefHbt0VOz59%2BNd5WK4azybAK82A%3D" TargetMode="External"/><Relationship Id="rId7" Type="http://schemas.openxmlformats.org/officeDocument/2006/relationships/hyperlink" Target="https://munisapp.eastlongmeadowma.gov/prod/munis/gas/app/ua/r/mugwc/bgdeptrq?Arg=--mutoken&amp;Arg=I1YRPf%2FAhpj7cl1llp09rvfpUZUOpJUmQ8%2BecORjyiai16nFwbdi2hNVHYg2knJbSwHPKa34YzfA7iCWwEeGdTG%2BHd01NJYUdtZyaaa7kCU%3D" TargetMode="External"/><Relationship Id="rId2" Type="http://schemas.openxmlformats.org/officeDocument/2006/relationships/hyperlink" Target="https://munisapp.eastlongmeadowma.gov/prod/munis/gas/app/ua/r/mugwc/bgdeptrq?Arg=--mutoken&amp;Arg=h1bDZ0gSYTVDAVXGil4zY3Ag6hn6YFPrZ0xqvCGTBD9ziD119eA0xZJhWtM9W2j%2BtnslyZqGqfs7%2Bfr3WY9GeZyGFU0qsCg%2FhvVo8kBJA1I%3D" TargetMode="External"/><Relationship Id="rId16" Type="http://schemas.openxmlformats.org/officeDocument/2006/relationships/hyperlink" Target="https://munisapp.eastlongmeadowma.gov/prod/munis/gas/app/ua/r/mugwc/bgdeptrq?Arg=--mutoken&amp;Arg=rp80pB21bH9tlX9NFBo8TGDuSdrR8%2FfMnaN3WlPay7SPGk3O%2BkyZ5ZdTBgANf5sm3o%2FNC0I2T09K4f4MBCkSP6ooFooR05OASTsz5TVDb4k%3D" TargetMode="External"/><Relationship Id="rId29" Type="http://schemas.openxmlformats.org/officeDocument/2006/relationships/hyperlink" Target="https://munisapp.eastlongmeadowma.gov/prod/munis/gas/app/ua/r/mugwc/bgdeptrq?Arg=--mutoken&amp;Arg=NV75BwBP7KaQlJxfDlGLaworqibrrIxkEDZLtD79Jwes9F2N%2F1j3sONMhY7AsxCi4NzkxYtwIisGYZBlybfHOOOILN2bE8TFvo6c800HEUc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8x3N6Bp9vdM2MNDaUaUNG8iGjHzDa2ZgWa8Dfy3Ezk24MZJ4%2FZT3MOOfI%2FRH4duA72C36%2BdFOelDW9u2idTIC%2B%2BeXLtgXqJy8tf3GgN3xJg%3D" TargetMode="External"/><Relationship Id="rId11" Type="http://schemas.openxmlformats.org/officeDocument/2006/relationships/hyperlink" Target="https://munisapp.eastlongmeadowma.gov/prod/munis/gas/app/ua/r/mugwc/bgdeptrq?Arg=--mutoken&amp;Arg=WrDPKAoEbKo9uiPn8OneSOPEY9erIJ1IrIGfRxsHJPLsltzYsFoBmRYYf%2FM94dA006QqsjNO1MtVgaWnhhGxdPzccCF%2F5ezdYZ7btzL%2FxI0%3D" TargetMode="External"/><Relationship Id="rId24" Type="http://schemas.openxmlformats.org/officeDocument/2006/relationships/hyperlink" Target="https://munisapp.eastlongmeadowma.gov/prod/munis/gas/app/ua/r/mugwc/bgdeptrq?Arg=--mutoken&amp;Arg=%2FTF%2FVhd6qJrhiTRQjX0HT%2BrxJ8HJPSYmzqe4843EJR5IEmBsvrIzJfdZP8x90ADbhDALyi2SGayPFrw5pfJe3USaoOdNtS2eWXK3CBIiOco%3D" TargetMode="External"/><Relationship Id="rId32" Type="http://schemas.openxmlformats.org/officeDocument/2006/relationships/hyperlink" Target="https://munisapp.eastlongmeadowma.gov/prod/munis/gas/app/ua/r/mugwc/bgdeptrq?Arg=--mutoken&amp;Arg=R0pLT2G3vQYl%2FC9FnPGgmgcpCQXi%2FalR1nvLk%2B67r2nGZpUzS3xLgFxkObyq7Xjfn83Y%2FREXWwFYMyGtZpw2hXdn%2FncF7gfETuj%2FfDZ30ks%3D" TargetMode="External"/><Relationship Id="rId37" Type="http://schemas.openxmlformats.org/officeDocument/2006/relationships/hyperlink" Target="https://munisapp.eastlongmeadowma.gov/prod/munis/gas/app/ua/r/mugwc/bgdeptrq?Arg=--mutoken&amp;Arg=ua14BaFBV7WlpqFfu5N54qa%2Fl3MlsxQZpBvrOAy81H1Kaz%2FY2%2B1d6dLrIuUSFLivMV10M4z0z6c5aK509MPQP0jb6yU%2BrhEeU2gRBBGWbCA%3D" TargetMode="External"/><Relationship Id="rId40" Type="http://schemas.openxmlformats.org/officeDocument/2006/relationships/hyperlink" Target="https://munisapp.eastlongmeadowma.gov/prod/munis/gas/app/ua/r/mugwc/bgdeptrq?Arg=--mutoken&amp;Arg=1M%2FFyaSuH4XMrKoyFVnAE8s%2Fe9H8N4BEjxVYU2e6qnLSU8o3fhIiqAangF%2FNRxToGnrYE5B0qgJ6bUoIy%2BkkzCNQz4ULkIAl%2BNzS9f%2Brin8%3D" TargetMode="External"/><Relationship Id="rId45" Type="http://schemas.openxmlformats.org/officeDocument/2006/relationships/hyperlink" Target="https://munisapp.eastlongmeadowma.gov/prod/munis/gas/app/ua/r/mugwc/bgdeptrq?Arg=--mutoken&amp;Arg=Y2aAxO20bAVWt807dQHcwFD%2FNGcgSX3Ud%2Btgm%2BbgAiVt%2B6aR%2Fs6GeheyDCDX7thHnnAiwCXfiBpcvADCG1%2Btrlw7EdxNCP%2BRWPCbLobu3Lw%3D" TargetMode="External"/><Relationship Id="rId5" Type="http://schemas.openxmlformats.org/officeDocument/2006/relationships/hyperlink" Target="https://munisapp.eastlongmeadowma.gov/prod/munis/gas/app/ua/r/mugwc/bgdeptrq?Arg=--mutoken&amp;Arg=84%2FIeWK%2BWRV1QKaNdUjx2uIKeNWSADerRiOhyTxZH771KCUfCuSeVW3dauKZylllvZTGEx8RcpW%2FsAfByZU%2FcUuFxD6JFdHJyux%2BPjFhfbQ%3D" TargetMode="External"/><Relationship Id="rId15" Type="http://schemas.openxmlformats.org/officeDocument/2006/relationships/hyperlink" Target="https://munisapp.eastlongmeadowma.gov/prod/munis/gas/app/ua/r/mugwc/bgdeptrq?Arg=--mutoken&amp;Arg=Jy8kBejtDHwFss5ITj2%2FvfehGitLFZBQEibbftJtsW4HlNqU7%2Fa%2BYPS3Lr%2FCTTxlaqywWR8pLMviaRm5%2FhsMkgVBtahO0T2%2Bx5P%2FwouaLIQ%3D" TargetMode="External"/><Relationship Id="rId23" Type="http://schemas.openxmlformats.org/officeDocument/2006/relationships/hyperlink" Target="https://munisapp.eastlongmeadowma.gov/prod/munis/gas/app/ua/r/mugwc/bgdeptrq?Arg=--mutoken&amp;Arg=O%2BSehx6GtHn4Lh7j%2BwNqUs4%2BzZQi4yxl%2B5KDeyD0HMn%2BOC6A%2BdL6uMFKu0W6ZaF5jrJ02Q1JY%2BSEXD%2BLocWmF6UGByw9JBnoIMFRcp8IczY%3D" TargetMode="External"/><Relationship Id="rId28" Type="http://schemas.openxmlformats.org/officeDocument/2006/relationships/hyperlink" Target="https://munisapp.eastlongmeadowma.gov/prod/munis/gas/app/ua/r/mugwc/bgdeptrq?Arg=--mutoken&amp;Arg=a9wTNXkmwt1ZT2v5xw49y%2B8GQVaneLRDXthyPmA6cbzqMbd6N3j4GMMZULGERUpP5X7ijnQ%2Bs7F1gCooPIKvM4U7MV4Bt%2B4B3YtiR%2BTNfmo%3D" TargetMode="External"/><Relationship Id="rId36" Type="http://schemas.openxmlformats.org/officeDocument/2006/relationships/hyperlink" Target="https://munisapp.eastlongmeadowma.gov/prod/munis/gas/app/ua/r/mugwc/bgdeptrq?Arg=--mutoken&amp;Arg=QDaKZH2LVLqGsbxRK6fXk1l4tGRYFwO9joF1EB7cF1nIF0IxL69WWGjWHHF7DR1jNT5FFBEylRzBf4GUByVgAvowKbLIISxDPfzAYSFJow8%3D" TargetMode="External"/><Relationship Id="rId10" Type="http://schemas.openxmlformats.org/officeDocument/2006/relationships/hyperlink" Target="https://munisapp.eastlongmeadowma.gov/prod/munis/gas/app/ua/r/mugwc/bgdeptrq?Arg=--mutoken&amp;Arg=4cKmCSsfp0eJULBB7V3Ha9FfcHUYP5PyoIPgfbaSknnStlAO9xXxC7WOilBNGg5Q2wpK%2B41RE3ugYP1SllLL6Oq3nItq00ZqKiAG6K8hvhc%3D" TargetMode="External"/><Relationship Id="rId19" Type="http://schemas.openxmlformats.org/officeDocument/2006/relationships/hyperlink" Target="https://munisapp.eastlongmeadowma.gov/prod/munis/gas/app/ua/r/mugwc/bgdeptrq?Arg=--mutoken&amp;Arg=gaXmbQarF%2BBel%2BPDgJ9K0ecl26EB69S6V%2B%2B6TL72Ntpc%2FL6K4fNQToioxtSQnDpzzAm%2FPYputX0lVfTjFxnoYyKWs%2FDw%2F8tq3tBETIr99KU%3D" TargetMode="External"/><Relationship Id="rId31" Type="http://schemas.openxmlformats.org/officeDocument/2006/relationships/hyperlink" Target="https://munisapp.eastlongmeadowma.gov/prod/munis/gas/app/ua/r/mugwc/bgdeptrq?Arg=--mutoken&amp;Arg=sHq9eGtHWU46%2Fhkj5qsH9qpHhet2LUrVISb1i8vWGM8t%2BTiev6aIpY6egwQf2oJAs4QGlNajMZFyt47LnufUFjvfwf0xXqumtNGRUOtjUuY%3D" TargetMode="External"/><Relationship Id="rId44" Type="http://schemas.openxmlformats.org/officeDocument/2006/relationships/hyperlink" Target="https://munisapp.eastlongmeadowma.gov/prod/munis/gas/app/ua/r/mugwc/bgdeptrq?Arg=--mutoken&amp;Arg=ThlFsykAAfkn%2B5JEecjioYpNGRuQFTGSUf6JgKo0%2B7If3%2Fn6ERXINpz3NC6Su%2F5DwojSvXHmajx7sypwoT%2BbZUoKwzZVVDss8HiZ%2FdimQww%3D" TargetMode="External"/><Relationship Id="rId4" Type="http://schemas.openxmlformats.org/officeDocument/2006/relationships/hyperlink" Target="https://munisapp.eastlongmeadowma.gov/prod/munis/gas/app/ua/r/mugwc/bgdeptrq?Arg=--mutoken&amp;Arg=%2BX0Jb8%2FV7s90P1Ll4C9Grhjaf79PA72WILI%2FUosb3n3jeT72pH7q8OVrXUCHwqSKja30f4bgmyKL48TryrMxLawSlxT%2FEQ6kFnsXw2MrcKs%3D" TargetMode="External"/><Relationship Id="rId9" Type="http://schemas.openxmlformats.org/officeDocument/2006/relationships/hyperlink" Target="https://munisapp.eastlongmeadowma.gov/prod/munis/gas/app/ua/r/mugwc/bgdeptrq?Arg=--mutoken&amp;Arg=4tue2BwnZkQHHw70vu32ou64onMnlaEDIhnlvNTOb7R4YevlQ7eqPng0FvT0N7tRm8014Y6I436Ddr0GU8sRAlqr2s8Vax0HSd9AzV2e1KI%3D" TargetMode="External"/><Relationship Id="rId14" Type="http://schemas.openxmlformats.org/officeDocument/2006/relationships/hyperlink" Target="https://munisapp.eastlongmeadowma.gov/prod/munis/gas/app/ua/r/mugwc/bgdeptrq?Arg=--mutoken&amp;Arg=4znaAso8uVqhDMrAx9MLkM8UfIfMlNtPnfb1N5jdFGMQM6AF1n7oZAIwba512SnAMrC%2F0bZFFs8aZv3aLT7ggRYfLkG%2F6ZTE61hTywpbJvw%3D" TargetMode="External"/><Relationship Id="rId22" Type="http://schemas.openxmlformats.org/officeDocument/2006/relationships/hyperlink" Target="https://munisapp.eastlongmeadowma.gov/prod/munis/gas/app/ua/r/mugwc/bgdeptrq?Arg=--mutoken&amp;Arg=qM5uWTt7kBEU0LBmZeEJCMEo7AEBCikgxquiOmLyZAtSML0W55LIbTeljwUUYgGXGlnVNRl6LDziKXIF6tzDG425OK2LvoxibQfSXz6tEiQ%3D" TargetMode="External"/><Relationship Id="rId27" Type="http://schemas.openxmlformats.org/officeDocument/2006/relationships/hyperlink" Target="https://munisapp.eastlongmeadowma.gov/prod/munis/gas/app/ua/r/mugwc/bgdeptrq?Arg=--mutoken&amp;Arg=GteERiIxegCgZTZAhrSGflIQWkyR3tWeKIngl5UfrxM8SyLtXY4ZBkOT6nuhdWEAR2xP10I46GxymTQLURL%2BpN5gw%2BWsMRMRIjLbxEsu0%2Fg%3D" TargetMode="External"/><Relationship Id="rId30" Type="http://schemas.openxmlformats.org/officeDocument/2006/relationships/hyperlink" Target="https://munisapp.eastlongmeadowma.gov/prod/munis/gas/app/ua/r/mugwc/bgdeptrq?Arg=--mutoken&amp;Arg=ONXrQvAbQwDLn42iB0CXLFzrR6w4sOmxcJ53zrjgy2aIvRhMQ5%2BUggY6Naavs6sCrk1JBuprFLq5bIWnmzU3eiBXK4rj7Zxx9xj%2FItyheQQ%3D" TargetMode="External"/><Relationship Id="rId35" Type="http://schemas.openxmlformats.org/officeDocument/2006/relationships/hyperlink" Target="https://munisapp.eastlongmeadowma.gov/prod/munis/gas/app/ua/r/mugwc/bgdeptrq?Arg=--mutoken&amp;Arg=suLAdnSxlzeH1SCVgrsgZHXdVra%2FbKhLxBSI0kYzSQ26fQjX%2BFLq5PdgoWwC5u3sUcSBhAzOIGj6xDigU2erpDY1wJsRGdlzfnX9Nnd0MMw%3D" TargetMode="External"/><Relationship Id="rId43" Type="http://schemas.openxmlformats.org/officeDocument/2006/relationships/hyperlink" Target="https://munisapp.eastlongmeadowma.gov/prod/munis/gas/app/ua/r/mugwc/bgdeptrq?Arg=--mutoken&amp;Arg=4BiIWUYtCl7b96%2FbYSyHvqKYSBRgP5iyIDe6PMGY9YunllyaRTDPgKIlS3lrokqMh7J9QxbArm0u4d7XdoZldXJFZMyYcW5ztFtRs4dzE0k%3D" TargetMode="External"/><Relationship Id="rId8" Type="http://schemas.openxmlformats.org/officeDocument/2006/relationships/hyperlink" Target="https://munisapp.eastlongmeadowma.gov/prod/munis/gas/app/ua/r/mugwc/bgdeptrq?Arg=--mutoken&amp;Arg=UK4eLMt8quXUUlJLIF8z%2BkhOAaVcASvEqM4XzqRn%2FsfdkXCj1xKDrARfM1yFNUDjkwffVCDb8M%2B1PpEVY2MerDzndXFWeI5z3jC0kU846qo%3D" TargetMode="External"/><Relationship Id="rId3" Type="http://schemas.openxmlformats.org/officeDocument/2006/relationships/hyperlink" Target="https://munisapp.eastlongmeadowma.gov/prod/munis/gas/app/ua/r/mugwc/bgdeptrq?Arg=--mutoken&amp;Arg=4rhV6lwNOm0391ecamBn1R7EDPuYKIduzraY1U1CsfZ16kbaWAGgKQcz2VmliOlpt%2BYHT14tzOfFfAdA8YkP5b1T4wgkdj6sYRllJUreAw4%3D" TargetMode="External"/><Relationship Id="rId12" Type="http://schemas.openxmlformats.org/officeDocument/2006/relationships/hyperlink" Target="https://munisapp.eastlongmeadowma.gov/prod/munis/gas/app/ua/r/mugwc/bgdeptrq?Arg=--mutoken&amp;Arg=wd%2FvwvIPzMw0%2FvofdAJLMYLvTxROn2Tz7ZRcyA9K1QvoJ6ZRb9KJa1aJaXgbCB41ATRzvIzbEXm656YAyyJgMBbDcl23LEd2JJCkUrZ1MKM%3D" TargetMode="External"/><Relationship Id="rId17" Type="http://schemas.openxmlformats.org/officeDocument/2006/relationships/hyperlink" Target="https://munisapp.eastlongmeadowma.gov/prod/munis/gas/app/ua/r/mugwc/bgdeptrq?Arg=--mutoken&amp;Arg=AoXPpPx0eHADpRtblNusL6%2FUUG7D%2BcWXyPZthKzA3oEmsHCvWjICZPzq1XW99IpKuFmzKLrOMynkNXnxJKhQkaKwJkW8fk2UKmjjScC7h%2F4%3D" TargetMode="External"/><Relationship Id="rId25" Type="http://schemas.openxmlformats.org/officeDocument/2006/relationships/hyperlink" Target="https://munisapp.eastlongmeadowma.gov/prod/munis/gas/app/ua/r/mugwc/bgdeptrq?Arg=--mutoken&amp;Arg=u2wCpKfpVTnUv%2F27GZtmzLO0xM7hP1LXAfwhHvR%2BWMfXWZfhawkZi5z%2FxB3%2F9PwxPZXLMEMEIlEuhfOoFXoRO86zMwbKgEixtrxmMKR5sVY%3D" TargetMode="External"/><Relationship Id="rId33" Type="http://schemas.openxmlformats.org/officeDocument/2006/relationships/hyperlink" Target="https://munisapp.eastlongmeadowma.gov/prod/munis/gas/app/ua/r/mugwc/bgdeptrq?Arg=--mutoken&amp;Arg=y0WJ1sruKO%2Foazx%2FyE24y8z0aEPG40KSGcBbyP4%2FHlMta5HD0P09kaPXO%2BpHb90Y65PhPAVRfRxEerFOOBbUuKLLwWRKfKa8u7h1fjhmKDo%3D" TargetMode="External"/><Relationship Id="rId38" Type="http://schemas.openxmlformats.org/officeDocument/2006/relationships/hyperlink" Target="https://munisapp.eastlongmeadowma.gov/prod/munis/gas/app/ua/r/mugwc/bgdeptrq?Arg=--mutoken&amp;Arg=OUdsqWhSMqoh85YNGlR4CmnJaB0vXkqsc15LvqLei6r36EfNSnPPjBdgPzx3D%2FVtwA6UqhNkr9%2F6BATaRL4ktcLi95l86FxUrdvrDtOo3H8%3D" TargetMode="External"/><Relationship Id="rId46" Type="http://schemas.openxmlformats.org/officeDocument/2006/relationships/hyperlink" Target="https://munisapp.eastlongmeadowma.gov/prod/munis/gas/app/ua/r/mugwc/bgdeptrq?Arg=--mutoken&amp;Arg=xR0f%2FeGjONmej%2F5BiU4BNINMgRnqRJ6CwG8YeFlJvnD7BZio1isUX9cBRZWLiYHYETVVGLZPEtff41yGY4ssVygWOXhkM%2BjguTCDvs1VHC8%3D" TargetMode="External"/><Relationship Id="rId20" Type="http://schemas.openxmlformats.org/officeDocument/2006/relationships/hyperlink" Target="https://munisapp.eastlongmeadowma.gov/prod/munis/gas/app/ua/r/mugwc/bgdeptrq?Arg=--mutoken&amp;Arg=mHgO647iMpP%2FlUlGiywAMKbamDpT%2B%2B5z6%2FMZElAxvw71RSWvVqqFT1p7ct1XJT7Smse19E1vUZyr5CYZg95ibrfKkwwJUbymeKUJfCKFCZY%3D" TargetMode="External"/><Relationship Id="rId41" Type="http://schemas.openxmlformats.org/officeDocument/2006/relationships/hyperlink" Target="https://munisapp.eastlongmeadowma.gov/prod/munis/gas/app/ua/r/mugwc/bgdeptrq?Arg=--mutoken&amp;Arg=gi6GvejgLLS9XdMjRMniJ57DVvdEgYdVoEQlpgEF2pFQKIIrylSmkCtr3%2FYAYT1egRahZMvNeMhLkTRc8sOtDvFPcHbsLjX52w20o5TwbBc%3D" TargetMode="External"/></Relationships>
</file>

<file path=ppt/slides/_rels/slide111.xml.rels><?xml version="1.0" encoding="UTF-8" standalone="yes"?>
<Relationships xmlns="http://schemas.openxmlformats.org/package/2006/relationships"><Relationship Id="rId13" Type="http://schemas.openxmlformats.org/officeDocument/2006/relationships/hyperlink" Target="https://munisapp.eastlongmeadowma.gov/prod/munis/gas/app/ua/r/mugwc/bgdeptrq?Arg=--mutoken&amp;Arg=QdCHp%2BQrKDyw9wBqNv4y4vV0JKr1B7Y8wE%2Fg9PNCHar%2B5u4WZIyCHyX0YtrP8sY3DsooKts9E4vompMZiEmlXmN6pYgmriLVRpGHOA8hP8s%3D" TargetMode="External"/><Relationship Id="rId18" Type="http://schemas.openxmlformats.org/officeDocument/2006/relationships/hyperlink" Target="https://munisapp.eastlongmeadowma.gov/prod/munis/gas/app/ua/r/mugwc/bgdeptrq?Arg=--mutoken&amp;Arg=baiGh0LXstu1dNny0kIgJuTu30qWW4I8iKtS%2F4fJfy9r7pJZ7dQt7OVfI4nWnRfqPD31DKUynNMJSoygzR%2FxI0l%2BnDr2b6RFq%2FSuB2xnxQY%3D" TargetMode="External"/><Relationship Id="rId26" Type="http://schemas.openxmlformats.org/officeDocument/2006/relationships/hyperlink" Target="https://munisapp.eastlongmeadowma.gov/prod/munis/gas/app/ua/r/mugwc/bgdeptrq?Arg=--mutoken&amp;Arg=csmzFjx8%2Ffybi8A7YtBkbgDyeGDBqBMzwsxLWF8R2vDmZLrJ7g4AwyuIz71YKdcvIRwrk86wHuQI0JjTRuLtjfRRx%2BKBI1n%2F4vb63uU8x7o%3D" TargetMode="External"/><Relationship Id="rId39" Type="http://schemas.openxmlformats.org/officeDocument/2006/relationships/hyperlink" Target="https://munisapp.eastlongmeadowma.gov/prod/munis/gas/app/ua/r/mugwc/bgdeptrq?Arg=--mutoken&amp;Arg=GnHgM%2F9F5mKa14xfWaB9J5JRRG5oT1mh9Lbm2jRk8YjHYq4PeuOiMruLIbAnqBL7ge%2F5jFhrxzyU4iPNVCzZb9KXBNBq49CB9mVmArphWhA%3D" TargetMode="External"/><Relationship Id="rId21" Type="http://schemas.openxmlformats.org/officeDocument/2006/relationships/hyperlink" Target="https://munisapp.eastlongmeadowma.gov/prod/munis/gas/app/ua/r/mugwc/bgdeptrq?Arg=--mutoken&amp;Arg=Wo5KlFbu1g1iE77XohXRdbcG4h0wqwDhf6w6nOAsjstv58OVXPTQ6EWffpc18HO%2BpoTK%2F7LRIBrraU4zKyHYwiwMvuQTWu0Oj0abSihBShs%3D" TargetMode="External"/><Relationship Id="rId34" Type="http://schemas.openxmlformats.org/officeDocument/2006/relationships/hyperlink" Target="https://munisapp.eastlongmeadowma.gov/prod/munis/gas/app/ua/r/mugwc/bgdeptrq?Arg=--mutoken&amp;Arg=y60YXYlIeR2joJsg0qTI6KJTdBWx%2BppnHRLmHrD%2FUGLl9mrvd%2FWJl5oMGGZdaxB4aKYsMFhHszhors9TcqytyvfrRZzZs%2BmhTOtz5vHnO1M%3D" TargetMode="External"/><Relationship Id="rId42" Type="http://schemas.openxmlformats.org/officeDocument/2006/relationships/hyperlink" Target="https://munisapp.eastlongmeadowma.gov/prod/munis/gas/app/ua/r/mugwc/bgdeptrq?Arg=--mutoken&amp;Arg=bPhruMCkKZ3%2BbzoKCyxaRsDKBk1NmrNbXYACTqqBAQZMUriNO6VW%2FAqv3taLngj%2FhOmRtzF7hUltjdJkS%2BE2OlLAa9S3LDr%2FarpwU7D%2Bo48%3D" TargetMode="External"/><Relationship Id="rId47" Type="http://schemas.openxmlformats.org/officeDocument/2006/relationships/hyperlink" Target="https://munisapp.eastlongmeadowma.gov/prod/munis/gas/app/ua/r/mugwc/bgdeptrq?Arg=--mutoken&amp;Arg=JcSQovm19jJqunYD10Y4lQpxNYjESPT49icCtfXEh%2FFBgM6mmEPe3ZqPR9Y7xCdUtLI1NfiNlX3%2FmSHWd8R2TdMLwVuXlNQoybH2AUQNOo4%3D" TargetMode="External"/><Relationship Id="rId50" Type="http://schemas.openxmlformats.org/officeDocument/2006/relationships/hyperlink" Target="https://munisapp.eastlongmeadowma.gov/prod/munis/gas/app/ua/r/mugwc/bgdeptrq?Arg=--mutoken&amp;Arg=7UkEUERug2vq81j10TJEj6Y3D4y9DYjLXFehU%2BuZuDNJTxoYX7nOnza5VV3KszEcnEd3fgGpJdddJSQ5V9JyOkZXstKfHFRZv7Be%2FbZKgBs%3D" TargetMode="External"/><Relationship Id="rId7" Type="http://schemas.openxmlformats.org/officeDocument/2006/relationships/hyperlink" Target="https://munisapp.eastlongmeadowma.gov/prod/munis/gas/app/ua/r/mugwc/bgdeptrq?Arg=--mutoken&amp;Arg=VtqXwY7kIvqM6vsB6PwTwv8a6J8BY0TzsLD1rEvwfI5huu3ZTlgroabC8RBJ1l7H4mdQ%2BYsHEEry74nYp1gK6kahtYu4%2FgL3bf4wxN292uM%3D" TargetMode="External"/><Relationship Id="rId2" Type="http://schemas.openxmlformats.org/officeDocument/2006/relationships/hyperlink" Target="https://munisapp.eastlongmeadowma.gov/prod/munis/gas/app/ua/r/mugwc/bgdeptrq?Arg=--mutoken&amp;Arg=suYR4qK36pjUelP5b1UheWl0ScItNnbErpiHglM6qm5XkSzthVkzI6TFspGRt9nbbc1M3HHlHnxu8bro9t8CesEo11lFbcXvoNeEqeoHFfQ%3D" TargetMode="External"/><Relationship Id="rId16" Type="http://schemas.openxmlformats.org/officeDocument/2006/relationships/hyperlink" Target="https://munisapp.eastlongmeadowma.gov/prod/munis/gas/app/ua/r/mugwc/bgdeptrq?Arg=--mutoken&amp;Arg=shid7KYtyLAJy7JKx6vwTPsqEbWmh7WtUIxbgglr%2Bx1r0rzDeUb8QMP0zVw8f%2Bz0hkeFBfYC6qf7m5P0Y8k1%2B43Zth0amvU8XlzR7Ds%2Bjs0%3D" TargetMode="External"/><Relationship Id="rId29" Type="http://schemas.openxmlformats.org/officeDocument/2006/relationships/hyperlink" Target="https://munisapp.eastlongmeadowma.gov/prod/munis/gas/app/ua/r/mugwc/bgdeptrq?Arg=--mutoken&amp;Arg=iaIORJMLU8SaX3VBm5xBWYgmAQJ5PCe6TKnj2CCGXSfzhOm9Te3hBoc5BjDyYcYfEctyMa9hxAJlyiKXJGz2Uh5azPpdBjXIkrkAIW72nks%3D" TargetMode="External"/><Relationship Id="rId11" Type="http://schemas.openxmlformats.org/officeDocument/2006/relationships/hyperlink" Target="https://munisapp.eastlongmeadowma.gov/prod/munis/gas/app/ua/r/mugwc/bgdeptrq?Arg=--mutoken&amp;Arg=eiVMG8GJF1vbyZ1F%2F0buwoWo9Geegg%2BSMhaT5UwAdXcoTOdo5%2FSyEU4j69XaPnzO4HpQ5pTeVwPX0%2BcdpT627An7A%2FkvH4W8xA4T1dg23ek%3D" TargetMode="External"/><Relationship Id="rId24" Type="http://schemas.openxmlformats.org/officeDocument/2006/relationships/hyperlink" Target="https://munisapp.eastlongmeadowma.gov/prod/munis/gas/app/ua/r/mugwc/bgdeptrq?Arg=--mutoken&amp;Arg=wG%2BoyPf4ba7YQasCuaPDq4Ok5oPWH7vpJup4wl%2BIWuoKLt%2Bbx8ZWvct4tnAd8FFNrENBOMDz2JESGfvAtdmdtu1grd5WhUw%2B44TU3qUPFdE%3D" TargetMode="External"/><Relationship Id="rId32" Type="http://schemas.openxmlformats.org/officeDocument/2006/relationships/hyperlink" Target="https://munisapp.eastlongmeadowma.gov/prod/munis/gas/app/ua/r/mugwc/bgdeptrq?Arg=--mutoken&amp;Arg=mNQv6918ctwr2CDm30Kzds5UoVvBiSX%2BSTDo94rwUYBEEhi3vZU7HKHa7N6HgAE7zkk%2Fk6M%2Fcep2J%2B0A1YLNHyq7LYd7LWAaOCcgXm16ckc%3D" TargetMode="External"/><Relationship Id="rId37" Type="http://schemas.openxmlformats.org/officeDocument/2006/relationships/hyperlink" Target="https://munisapp.eastlongmeadowma.gov/prod/munis/gas/app/ua/r/mugwc/bgdeptrq?Arg=--mutoken&amp;Arg=bM7uelf4RD6OkqP09d9yE5MivuWmh0HZvrSInHoa3pfa1jWLVwOQXxOY80HOysVhctj5JVyQjvDrIidHpue0qcy1JFIYqQ9umOqvfjcP7Q4%3D" TargetMode="External"/><Relationship Id="rId40" Type="http://schemas.openxmlformats.org/officeDocument/2006/relationships/hyperlink" Target="https://munisapp.eastlongmeadowma.gov/prod/munis/gas/app/ua/r/mugwc/bgdeptrq?Arg=--mutoken&amp;Arg=4nuHJP5YUe6CVO3emdmW84rm2rDB6uif7HFOcFtAMW2zhNB3jaLaQShePra27MXDuutnHpA0%2FtXW5Y9h0kHFCcjqb8%2BMwkea7K5%2BjvsnGnc%3D" TargetMode="External"/><Relationship Id="rId45" Type="http://schemas.openxmlformats.org/officeDocument/2006/relationships/hyperlink" Target="https://munisapp.eastlongmeadowma.gov/prod/munis/gas/app/ua/r/mugwc/bgdeptrq?Arg=--mutoken&amp;Arg=wO6vdk9QKJ4uEFis9V%2B7OajFiHDu3CSnTteQsVmbtxptwF2A4hixua%2FmheL8YBmIl%2BzbdkizELlRS59uOr1AXqJLVdJ3Arwx2CIXwrOi9aI%3D" TargetMode="External"/><Relationship Id="rId5" Type="http://schemas.openxmlformats.org/officeDocument/2006/relationships/hyperlink" Target="https://munisapp.eastlongmeadowma.gov/prod/munis/gas/app/ua/r/mugwc/bgdeptrq?Arg=--mutoken&amp;Arg=HofZerBXDnndRWtf7kvuycAZzMKsGpYbz30J7lFu1doneb9GdwjKpCfseLW4DeUWianyWjrUzri4pck4citiXO2GJc%2BS1NK3Hi9cfNkjEXY%3D" TargetMode="External"/><Relationship Id="rId15" Type="http://schemas.openxmlformats.org/officeDocument/2006/relationships/hyperlink" Target="https://munisapp.eastlongmeadowma.gov/prod/munis/gas/app/ua/r/mugwc/bgdeptrq?Arg=--mutoken&amp;Arg=ZdCk4XIhMxy8F4u%2BGhcUm8ypkUR%2B7boJNwO0Q8mTpHziY7qMwJYlbPvRhFZls44Pwet8vl2OFIUfSwRL0G6sUiMMteTIXqVuXDLBGBe38aA%3D" TargetMode="External"/><Relationship Id="rId23" Type="http://schemas.openxmlformats.org/officeDocument/2006/relationships/hyperlink" Target="https://munisapp.eastlongmeadowma.gov/prod/munis/gas/app/ua/r/mugwc/bgdeptrq?Arg=--mutoken&amp;Arg=gPfmfhFD2aATaukAdpGRBB78XusCsEYbEDNDmtLaJwzQAOxphsW1E0zMtYOtf%2BiVPpm%2BEUdPCokZd%2B1R5R69JzZwomXYhQklJSiXuleHmmY%3D" TargetMode="External"/><Relationship Id="rId28" Type="http://schemas.openxmlformats.org/officeDocument/2006/relationships/hyperlink" Target="https://munisapp.eastlongmeadowma.gov/prod/munis/gas/app/ua/r/mugwc/bgdeptrq?Arg=--mutoken&amp;Arg=RSaKeMfvNZcoMIV4oQAP0wUrG7maUl2ag0p5nrNTs%2FiUfx63axSb8jx8W%2BNGhueQcUfxQjjfAr2EQ5nm9M2NyixgcjmHIkA5GZEFmwsQLpw%3D" TargetMode="External"/><Relationship Id="rId36" Type="http://schemas.openxmlformats.org/officeDocument/2006/relationships/hyperlink" Target="https://munisapp.eastlongmeadowma.gov/prod/munis/gas/app/ua/r/mugwc/bgdeptrq?Arg=--mutoken&amp;Arg=xbuDsJFTlj7eiDnz8nydrzU9%2Foia6MSz%2Fzm2zqz4fUaNXxJGrBzNjLPfxexYBe722g4A2yhrNW4OhMJDscE5NZyYflC%2FEJOcYbPzWdLH0pM%3D" TargetMode="External"/><Relationship Id="rId49" Type="http://schemas.openxmlformats.org/officeDocument/2006/relationships/hyperlink" Target="https://munisapp.eastlongmeadowma.gov/prod/munis/gas/app/ua/r/mugwc/bgdeptrq?Arg=--mutoken&amp;Arg=7dts4cvyC2VMrPbRcw495yHOkvCuMbDnIe6N5GfvkA9dKbGmrxLIbL9RRFfe4idiE7CllEut%2FU2klebDINIwLo0cmhU7uFtnTmRc83CAgLc%3D" TargetMode="External"/><Relationship Id="rId10" Type="http://schemas.openxmlformats.org/officeDocument/2006/relationships/hyperlink" Target="https://munisapp.eastlongmeadowma.gov/prod/munis/gas/app/ua/r/mugwc/bgdeptrq?Arg=--mutoken&amp;Arg=RmOhVOH3SK9ZhAPfCzyYb4BruK3%2BoQN2mUYcYN9JokHFxKWSITtM5OwE3ZFi4mIJ%2Frox%2B5qUDEoKPWP6ZDrSWcGT2OhBlryIw47RSEsWMYc%3D" TargetMode="External"/><Relationship Id="rId19" Type="http://schemas.openxmlformats.org/officeDocument/2006/relationships/hyperlink" Target="https://munisapp.eastlongmeadowma.gov/prod/munis/gas/app/ua/r/mugwc/bgdeptrq?Arg=--mutoken&amp;Arg=LDhKbofFChkGRXsUsW%2BHI0tqYEi16v7oK4FBa0mSC%2BFjtd00FsUK2Q%2BGiG%2F8WQA5J2Pa00r%2Be6KxOonxD67cIbsGRRBnVGL86G%2BRANCbDSA%3D" TargetMode="External"/><Relationship Id="rId31" Type="http://schemas.openxmlformats.org/officeDocument/2006/relationships/hyperlink" Target="https://munisapp.eastlongmeadowma.gov/prod/munis/gas/app/ua/r/mugwc/bgdeptrq?Arg=--mutoken&amp;Arg=j9HccHBSCCEyNgEjvWSyRuaHVL2A3L8Za%2FWE2dD1Ou90fiUWFBgMRXV5mXErpUv%2FGNU9Bim%2FluQV%2B4G%2B2SdZO%2FV1ZkIgZZyEHNlma%2BW8wpM%3D" TargetMode="External"/><Relationship Id="rId44" Type="http://schemas.openxmlformats.org/officeDocument/2006/relationships/hyperlink" Target="https://munisapp.eastlongmeadowma.gov/prod/munis/gas/app/ua/r/mugwc/bgdeptrq?Arg=--mutoken&amp;Arg=Ecc%2ByZiK%2F5mxtXboY5w%2FLXW91pyzAJ5j38BVLxRsDL4fA5UnPIPkp%2F1RLbISpxf%2B9N0x2EtXzX%2B0A0KwdfvV%2FGfzO5ZrQnWn%2FeUmug1pZYQ%3D" TargetMode="External"/><Relationship Id="rId52" Type="http://schemas.openxmlformats.org/officeDocument/2006/relationships/hyperlink" Target="https://munisapp.eastlongmeadowma.gov/prod/munis/gas/app/ua/r/mugwc/bgdeptrq?Arg=--mutoken&amp;Arg=4auaqCRjbL53R%2B6lZyyFfQ6ZITT9tvRv3vKRP4cqSuKSYxNVRn7qcAcdNGlAS%2BzCAhmZq8Ugnx9D65t6BzW2I3u%2F%2FXlY5I27Ns%2FrZ4lY018%3D" TargetMode="External"/><Relationship Id="rId4" Type="http://schemas.openxmlformats.org/officeDocument/2006/relationships/hyperlink" Target="https://munisapp.eastlongmeadowma.gov/prod/munis/gas/app/ua/r/mugwc/bgdeptrq?Arg=--mutoken&amp;Arg=enYHZ5%2BIUzmZ%2BYZtX7ThxJcuUA%2BmJvyPwTB7M3YhVU%2Fpb4pJ%2BLMg87TXRRGEsWu2Oh3zgGw%2FFvjgw3o1ru6KObPP7z8igKisDFmpm3bLEoA%3D" TargetMode="External"/><Relationship Id="rId9" Type="http://schemas.openxmlformats.org/officeDocument/2006/relationships/hyperlink" Target="https://munisapp.eastlongmeadowma.gov/prod/munis/gas/app/ua/r/mugwc/bgdeptrq?Arg=--mutoken&amp;Arg=RXEWtJQvvEXgfHh%2Ftv3TJxPvR6z25bJ%2BlgfZw93k3QmELlnjehEjHySM%2BqY%2B4495zdRYsFNxiu5k2k4PPrtbgnqUP9LJDt8Z16Hz%2BkVdSHQ%3D" TargetMode="External"/><Relationship Id="rId14" Type="http://schemas.openxmlformats.org/officeDocument/2006/relationships/hyperlink" Target="https://munisapp.eastlongmeadowma.gov/prod/munis/gas/app/ua/r/mugwc/bgdeptrq?Arg=--mutoken&amp;Arg=8v55AuehaNry1lyOBjjVED2swmOYr1oD6pyQRuiuIATIHLYNAMSeuOhNsDe0%2B3wmlYknSu6%2ByuTc6zO%2FkgCAuq45GGMyMnJ6JTRzrDaOGLc%3D" TargetMode="External"/><Relationship Id="rId22" Type="http://schemas.openxmlformats.org/officeDocument/2006/relationships/hyperlink" Target="https://munisapp.eastlongmeadowma.gov/prod/munis/gas/app/ua/r/mugwc/bgdeptrq?Arg=--mutoken&amp;Arg=lE43rMXsB5LOcQ5YyzmBXYbu8TbI4UALBOY4cV75gZMFazTwewCNXioZS2efq921mYPaVrDVI7lOJI9h%2FgeXAbvrT9ZKAIy4R%2FanvxTvRgU%3D" TargetMode="External"/><Relationship Id="rId27" Type="http://schemas.openxmlformats.org/officeDocument/2006/relationships/hyperlink" Target="https://munisapp.eastlongmeadowma.gov/prod/munis/gas/app/ua/r/mugwc/bgdeptrq?Arg=--mutoken&amp;Arg=h0IAmO1knBMvTKP0fiHEl5%2BI1Of615kSW8GUHT733rHnZe8eSzegyfSUZ%2FSMjhC9O5fm95rNJA7zIkcV37m2BeqnKGXp4lpWrWmYYq78yhw%3D" TargetMode="External"/><Relationship Id="rId30" Type="http://schemas.openxmlformats.org/officeDocument/2006/relationships/hyperlink" Target="https://munisapp.eastlongmeadowma.gov/prod/munis/gas/app/ua/r/mugwc/bgdeptrq?Arg=--mutoken&amp;Arg=cES83HVeaGdyh6alDH0ux2qH%2FbU4nCZDc0Dj8V64s7JpHxW7OVV5EVvcgn9AfpDTHTMXNPSTKEoT9C%2FXyOBS2OA%2BAgvMD3pumwo1PFxVpxQ%3D" TargetMode="External"/><Relationship Id="rId35" Type="http://schemas.openxmlformats.org/officeDocument/2006/relationships/hyperlink" Target="https://munisapp.eastlongmeadowma.gov/prod/munis/gas/app/ua/r/mugwc/bgdeptrq?Arg=--mutoken&amp;Arg=VNrXBeIqTkQnAUbC0a5xmqNkq0OduVBloi6tNGERz%2BKG0fzJnJcWeLXhIKQQZiET0aMJriSvtVq41AoMUdn13HKV1aDjavKWXOXzJ0kf0VA%3D" TargetMode="External"/><Relationship Id="rId43" Type="http://schemas.openxmlformats.org/officeDocument/2006/relationships/hyperlink" Target="https://munisapp.eastlongmeadowma.gov/prod/munis/gas/app/ua/r/mugwc/bgdeptrq?Arg=--mutoken&amp;Arg=MxDGoPC%2FmKtE6UDlKWSafDjDgcE7umXumwCXjh8EDMvdJTQfpM907vv9UsdW2eWldj7wqrd%2BagPPGp4VMIgpG%2BecKTvz%2BFgMwu1oO%2FjWlas%3D" TargetMode="External"/><Relationship Id="rId48" Type="http://schemas.openxmlformats.org/officeDocument/2006/relationships/hyperlink" Target="https://munisapp.eastlongmeadowma.gov/prod/munis/gas/app/ua/r/mugwc/bgdeptrq?Arg=--mutoken&amp;Arg=vYR8H5zKkPFOt4P6I6D4b6f%2Bwisuoplza751JJWK3W%2Bkk7upcO3I6oYUyVYaqhytgcjyl3nvHRBAuVR5j%2B4uiPwo4BvcntAb8DfqSWQ5Ljs%3D" TargetMode="External"/><Relationship Id="rId8" Type="http://schemas.openxmlformats.org/officeDocument/2006/relationships/hyperlink" Target="https://munisapp.eastlongmeadowma.gov/prod/munis/gas/app/ua/r/mugwc/bgdeptrq?Arg=--mutoken&amp;Arg=0NYNLrx4r%2FSKXvdlXllaD%2BC8B9%2Frqupi69S%2FX6kLU85i2eeyrn0ySJDxmsFM0NdxF%2BrdWB9GOntnTE3i9d9GCE30yB8pGdSal%2BXPEPNYWaw%3D" TargetMode="External"/><Relationship Id="rId51" Type="http://schemas.openxmlformats.org/officeDocument/2006/relationships/hyperlink" Target="https://munisapp.eastlongmeadowma.gov/prod/munis/gas/app/ua/r/mugwc/bgdeptrq?Arg=--mutoken&amp;Arg=C3fvzh8AZ8bD0u2dl4Gwzn%2BeXOxrSxqtY55djYMsda3wmCrD5vWCRZpiv3lkYhN0DFV42SEM%2BghjEnAAlHKR84gsRK4uNoYEYTaxtUmxHbw%3D" TargetMode="External"/><Relationship Id="rId3" Type="http://schemas.openxmlformats.org/officeDocument/2006/relationships/hyperlink" Target="https://munisapp.eastlongmeadowma.gov/prod/munis/gas/app/ua/r/mugwc/bgdeptrq?Arg=--mutoken&amp;Arg=EumAKznrBCU1I9kysFgpHXfRr9UksGgSS83U5oMudvKt3QTREq4cnx5oSi%2FyFw4uAFqMYscj3niPx23lLkC1F%2BMLlQDu4fWNY%2BAxRNqcjT0%3D" TargetMode="External"/><Relationship Id="rId12" Type="http://schemas.openxmlformats.org/officeDocument/2006/relationships/hyperlink" Target="https://munisapp.eastlongmeadowma.gov/prod/munis/gas/app/ua/r/mugwc/bgdeptrq?Arg=--mutoken&amp;Arg=y57JE0MvozwDTuxMJQ15XcY5KIaWZpb77h7i3%2FXcwmoDVs6L7sB0%2Fs5LjY9Ubg6Jk26q47AueFB06dAN5gx1MlK6xeCUhex%2F7ZSxFiKIWlg%3D" TargetMode="External"/><Relationship Id="rId17" Type="http://schemas.openxmlformats.org/officeDocument/2006/relationships/hyperlink" Target="https://munisapp.eastlongmeadowma.gov/prod/munis/gas/app/ua/r/mugwc/bgdeptrq?Arg=--mutoken&amp;Arg=5%2FAe8PUDv0ZtKlXYRwng4IN1q2IavbTY%2Fbvxoy%2FcgG2%2FeaPZd0wdBgrDxPJVAfPE9mTGkJaZj3WFb2wADqdiq1pq7GwmK0CvN0CHrKoTN4s%3D" TargetMode="External"/><Relationship Id="rId25" Type="http://schemas.openxmlformats.org/officeDocument/2006/relationships/hyperlink" Target="https://munisapp.eastlongmeadowma.gov/prod/munis/gas/app/ua/r/mugwc/bgdeptrq?Arg=--mutoken&amp;Arg=5cMaxsm54d%2BRwyERxmvU0wPE%2B4%2FOHPmz%2FWaGaSfXLyxEsFppbJ0sx9qBeRjtHoJ%2Bk6ZkIkFhA2rZ5%2BrT5sDT%2F7DMlpvtL5Byy4FGQCQCrFQ%3D" TargetMode="External"/><Relationship Id="rId33" Type="http://schemas.openxmlformats.org/officeDocument/2006/relationships/hyperlink" Target="https://munisapp.eastlongmeadowma.gov/prod/munis/gas/app/ua/r/mugwc/bgdeptrq?Arg=--mutoken&amp;Arg=k25%2B3gtP2tmV4bVGSbK0OL%2BaBJzHz8czoi489MBXjAvsY6FhhKS%2Fm53F1mxYwXWiWAqClFBgGqsOo2y8VRgfbxx8KWhVnBAcB%2Be3oFH0YDg%3D" TargetMode="External"/><Relationship Id="rId38" Type="http://schemas.openxmlformats.org/officeDocument/2006/relationships/hyperlink" Target="https://munisapp.eastlongmeadowma.gov/prod/munis/gas/app/ua/r/mugwc/bgdeptrq?Arg=--mutoken&amp;Arg=N6YXdXcFhvDrktb7bg3UuYL0YLgRU%2ByUEq5rqft3mSDkg%2FqgFQM%2F7kqaGFThonpxkvtx%2BE%2BmSrz00QUyvI3rIHuu8IYS6ZWQ3C4dRGC1YRg%3D" TargetMode="External"/><Relationship Id="rId46" Type="http://schemas.openxmlformats.org/officeDocument/2006/relationships/hyperlink" Target="https://munisapp.eastlongmeadowma.gov/prod/munis/gas/app/ua/r/mugwc/bgdeptrq?Arg=--mutoken&amp;Arg=dAc9g2pky4kcf9m5kEux1LTc8k4SiRBMzJyO3sxl8fvFq2YPXjHywZ%2Bc9B6%2Fy5JPLN8ueoiEpNjakEbNmbDQkWsXTi%2FPUM3kVvOgEDRaDBQ%3D" TargetMode="External"/><Relationship Id="rId20" Type="http://schemas.openxmlformats.org/officeDocument/2006/relationships/hyperlink" Target="https://munisapp.eastlongmeadowma.gov/prod/munis/gas/app/ua/r/mugwc/bgdeptrq?Arg=--mutoken&amp;Arg=PUTa1J1IPLUrXB457piKegAcmaDnYm22r8KRKrSi09n%2FDK%2Bzo%2BuIHm3NvNovp%2FVDvltc3U2qI5V%2F0%2FUtBNhMwZl6vTCZ%2BcfYuHpJ7xMJjEQ%3D" TargetMode="External"/><Relationship Id="rId41" Type="http://schemas.openxmlformats.org/officeDocument/2006/relationships/hyperlink" Target="https://munisapp.eastlongmeadowma.gov/prod/munis/gas/app/ua/r/mugwc/bgdeptrq?Arg=--mutoken&amp;Arg=Ud%2BdoKuv%2FxiYnBLbiOZENve7UjVzHy34GAD4iHbIZTQrrX2%2Fqxfkee2vkEVrmRbarnjs7j%2FLKNoUx%2B3FSMqNPEkah3hbXpeOyfCAKR7hyuQ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RH6Jk56SwAbgWro3IzevHS81s%2B9rmog%2F1q4visYAUMiLct%2B8mAW0D0zUetOM3zP7Km2TckgnCzRG1DmJ%2B1ESRJ0iJnO2no1GDIH88t7pUOw%3D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sapp.eastlongmeadowma.gov/prod/munis/gas/app/ua/r/mugwc/bgdeptrq?Arg=--mutoken&amp;Arg=nsmmbaTWYXL1NSz1xZau%2FcssIJ28e7CjKcBHwmv1DDyMQkxskBYJvzmqlfs9LaSR%2BuUGuOl3SZpF1ibOQ8xGxvoCq7sF0DHZeJLQ0tBlxW0%3D" TargetMode="External"/><Relationship Id="rId2" Type="http://schemas.openxmlformats.org/officeDocument/2006/relationships/hyperlink" Target="https://munisapp.eastlongmeadowma.gov/prod/munis/gas/app/ua/r/mugwc/bgdeptrq?Arg=--mutoken&amp;Arg=wbs5Mp7pWXj4IudFBIr7yqtfSqW209h0va4J%2BQou2aHz9k%2Bzr6mda9FltR7FNtzwdvBaLQ1e3Dj4%2BKwwjA6pUOukmtnrx65OpKj3lk8lq1E%3D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unisapp.eastlongmeadowma.gov/prod/munis/gas/app/ua/r/mugwc/bgdeptrq?Arg=--mutoken&amp;Arg=%2Buayyhf4%2F7IkcSo6L7W2nD4G%2BwuLTZ%2FlTfTH%2FyyzKpvHFtp%2FRj8Fmafwa%2BsXGWqbI2qFQtC3oLW165S9HC2ODgxzZ8pu5kd4oCv44IOzecQ%3D" TargetMode="External"/><Relationship Id="rId4" Type="http://schemas.openxmlformats.org/officeDocument/2006/relationships/hyperlink" Target="https://munisapp.eastlongmeadowma.gov/prod/munis/gas/app/ua/r/mugwc/bgdeptrq?Arg=--mutoken&amp;Arg=StEwbBZaAyzGMWMtR%2BPF%2F4lcMtsBv0f27U4Lr2gr91Rfxo4%2BqaI6lQhqDQWU87Mv4Vl4ZxqmtKxU7e8DuK6nkf%2FbdBSvqa6QnCnj4Tz8%2F6Y%3D" TargetMode="Externa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app.eastlongmeadowma.gov/prod/munis/gas/app/ua/r/mugwc/bgdeptrq?Arg=--mutoken&amp;Arg=h4Lk%2BOpSsevLVsK9VFsZGjkv3vEJLvmU8dGdlGxd2uoXwpCnGr5w9wIH6t13F%2BpgOgyW1vtTR96PqeEwUthURpGdW7%2FWn5kch3R8VIkt2Q4%3D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NNlsiFyIcUwKWSDYkX4HRDW9J9F8q9l2jeN%2BdLlV%2FKp3c%2BnAEOXvM0mXqCBQSkDMQ%2FSvsNyEjpZ1BzGGLzZMjtS3KkfiuzKjzevuuzItdWY%3D" TargetMode="External"/><Relationship Id="rId3" Type="http://schemas.openxmlformats.org/officeDocument/2006/relationships/hyperlink" Target="https://munisapp.eastlongmeadowma.gov/prod/munis/gas/app/ua/r/mugwc/bgdeptrq?Arg=--mutoken&amp;Arg=Sy%2BNJeMkTCG0vSgN5YQ%2F1lRJZspH5xHfYZ7HQJlXltyqgbHjOF27TdwxXPFAf%2FFrgt9ZQ7vxMSzTbAFS0k%2BlZ4gGKHo7lhID59ri5kJgC%2BY%3D" TargetMode="External"/><Relationship Id="rId7" Type="http://schemas.openxmlformats.org/officeDocument/2006/relationships/hyperlink" Target="https://munisapp.eastlongmeadowma.gov/prod/munis/gas/app/ua/r/mugwc/bgdeptrq?Arg=--mutoken&amp;Arg=1eSPxfzQYWBqqcv5z9zUdzYnhH8%2BTuLeJpigeYxHzxnRhoomVLIFCsqG0qgpLungfXZ6y6zaj%2BXQZj%2B9OJNEcfOn0LAaiUkWeOWNuni%2BMqo%3D" TargetMode="External"/><Relationship Id="rId2" Type="http://schemas.openxmlformats.org/officeDocument/2006/relationships/hyperlink" Target="https://munisapp.eastlongmeadowma.gov/prod/munis/gas/app/ua/r/mugwc/bgdeptrq?Arg=--mutoken&amp;Arg=%2FauvJgiuNtkmEKfxw5BsGc0nwWbW5ixW%2BomLvzbMfzenxXwrTHRKcj1e%2BFxyUOPQRAb%2FR66JEL1tpRv%2F0Nn25%2Bsb7BCArTDPHcbtP2Gmpzo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mlxxB1nbdCcw0tIXcxwHzGCcXrKLkwNiGT%2BEJGM99NzSXViuzG%2F5FAeWbyf2y1y1jxxrSRkh6gxGq12yJRlJbQezbNUOJRTBUv76zehebss%3D" TargetMode="External"/><Relationship Id="rId5" Type="http://schemas.openxmlformats.org/officeDocument/2006/relationships/hyperlink" Target="https://munisapp.eastlongmeadowma.gov/prod/munis/gas/app/ua/r/mugwc/bgdeptrq?Arg=--mutoken&amp;Arg=bwxLwd%2FGa8bqOzak6JBqgdvIDsOIh3Mv47w6KuXrxl9Lq9Cl585RTBELeggYeIPUzeJByPn9%2BhxjJeShM3j%2BpasLDDrcIZuGFtH7PrCHSGM%3D" TargetMode="External"/><Relationship Id="rId10" Type="http://schemas.openxmlformats.org/officeDocument/2006/relationships/hyperlink" Target="https://munisapp.eastlongmeadowma.gov/prod/munis/gas/app/ua/r/mugwc/bgdeptrq?Arg=--mutoken&amp;Arg=IoVGsQpK1KZGRHLQhny25gHvCNlPRr3GjUEbx8S7%2B1odnfOplKVpq6Towdvxfw7aP4p8Dtiu7%2BGkkiACmojTR9olrW%2Fy0iUgFA1IomKb3uY%3D" TargetMode="External"/><Relationship Id="rId4" Type="http://schemas.openxmlformats.org/officeDocument/2006/relationships/hyperlink" Target="https://munisapp.eastlongmeadowma.gov/prod/munis/gas/app/ua/r/mugwc/bgdeptrq?Arg=--mutoken&amp;Arg=TpNaI1sZqdWUjlHPXMwXZzOXqgRgMRQs55X%2BLRkE%2BZvd66HuUxaDOojHTCqShS4XPennr5624U6Li3g8trr1P66I3zVFwBu4lBqxbhqWZhc%3D" TargetMode="External"/><Relationship Id="rId9" Type="http://schemas.openxmlformats.org/officeDocument/2006/relationships/hyperlink" Target="https://munisapp.eastlongmeadowma.gov/prod/munis/gas/app/ua/r/mugwc/bgdeptrq?Arg=--mutoken&amp;Arg=DClBGzKCXTyUpEByUqmxgS3QdMO2NaJ93X3LW1W1i0N1wCEaYqLV%2BviimylO0yin6y%2BqfojioYRi5DKX5KYMgN%2BU7eptD4DElDkt2Uo6t2w%3D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XAk2EvUN8g4WE88YaY%2FkuIf9tVr2QZriIveVJoS8WOf6a8nmcDu66K7Du%2Fna5sBh0uSV2MC1CAgdm5fEN0MrSOTxm2Hk3FaP5JTJ968rw4k%3D" TargetMode="External"/><Relationship Id="rId13" Type="http://schemas.openxmlformats.org/officeDocument/2006/relationships/hyperlink" Target="https://munisapp.eastlongmeadowma.gov/prod/munis/gas/app/ua/r/mugwc/bgdeptrq?Arg=--mutoken&amp;Arg=v2%2Fg%2BhFSdIcx%2F0CDPhj7FQRRbIAL5T%2FInrbitIrv6yVWvpbf8kbPXzeON995sTQrIdXLhNy7ej%2BIzUNf1Y5MeQZSTtaeZ821%2FpUGjQocZjM%3D" TargetMode="External"/><Relationship Id="rId18" Type="http://schemas.openxmlformats.org/officeDocument/2006/relationships/hyperlink" Target="https://munisapp.eastlongmeadowma.gov/prod/munis/gas/app/ua/r/mugwc/bgdeptrq?Arg=--mutoken&amp;Arg=vQg56zwN%2Fhhr3lI9QWsfWYO8jkuEuj7SuuqdIf4o6txCQKiwGWe9R1eqswfq68cmZbFtBwMW97Wfkrgh6%2B3OSiTZu%2BBc31o4Q4yVrKvEVy8%3D" TargetMode="External"/><Relationship Id="rId3" Type="http://schemas.openxmlformats.org/officeDocument/2006/relationships/hyperlink" Target="https://munisapp.eastlongmeadowma.gov/prod/munis/gas/app/ua/r/mugwc/bgdeptrq?Arg=--mutoken&amp;Arg=GFmHUGWQL2TXAechsN%2F9NE9x%2BF0umypziZU3DddiQ5%2BJBl1vBxfcHwpYhbHzdpjfV86mL5jifVaIE5vuNp83G0KmgVnZq01ywWbmTUae8mU%3D" TargetMode="External"/><Relationship Id="rId21" Type="http://schemas.openxmlformats.org/officeDocument/2006/relationships/hyperlink" Target="https://munisapp.eastlongmeadowma.gov/prod/munis/gas/app/ua/r/mugwc/bgdeptrq?Arg=--mutoken&amp;Arg=8UzWeD1kSmd%2FbQE3tM6LazedyHARcaXrUvQkVFdwyw9kJEidGyGAwFrJ4UlnAHVZ5NikNoHIdQlZMxQN0JLPcL6RltnSwRCQ7KYPh6psGOc%3D" TargetMode="External"/><Relationship Id="rId7" Type="http://schemas.openxmlformats.org/officeDocument/2006/relationships/hyperlink" Target="https://munisapp.eastlongmeadowma.gov/prod/munis/gas/app/ua/r/mugwc/bgdeptrq?Arg=--mutoken&amp;Arg=eKcuyGcdWZOWbqypyvCkcZwie3srwUCEDBQgMLufaQ7eGu1ja9r%2FWL4zRgBCaYXU7ldYGFgVd9y6IXVoAzPFEByAnWP58HZrDKa2UAwDXpY%3D" TargetMode="External"/><Relationship Id="rId12" Type="http://schemas.openxmlformats.org/officeDocument/2006/relationships/hyperlink" Target="https://munisapp.eastlongmeadowma.gov/prod/munis/gas/app/ua/r/mugwc/bgdeptrq?Arg=--mutoken&amp;Arg=mc6kJrrXXzs8yHcTaNvoYxPOg6KVpJfyXJDeP8PJwcXbhcfP0apecV1Vn6On7Ibrm%2B%2B%2BHXCzYKLAtLFpFdGTHlV9kIEZ7AAhPNUvEMIb%2B8g%3D" TargetMode="External"/><Relationship Id="rId17" Type="http://schemas.openxmlformats.org/officeDocument/2006/relationships/hyperlink" Target="https://munisapp.eastlongmeadowma.gov/prod/munis/gas/app/ua/r/mugwc/bgdeptrq?Arg=--mutoken&amp;Arg=ptq6h34XvCAtyo%2Bun%2BBC9%2B9bMkKYRLDTMI%2BaaC97wSonbaodzNi65fhu958vpKmc1EBVz9fs%2BW1tYCg0RLWVwzBC%2B8KXnWIKf0YCYGi9eB8%3D" TargetMode="External"/><Relationship Id="rId2" Type="http://schemas.openxmlformats.org/officeDocument/2006/relationships/hyperlink" Target="https://munisapp.eastlongmeadowma.gov/prod/munis/gas/app/ua/r/mugwc/bgdeptrq?Arg=--mutoken&amp;Arg=rvkATw9H%2BY15ZDZ65AT6QfrZfmXSUj%2BvdyM6c5ZRnXDCDJsFw8vFmxBDa%2F9bxiC%2FH%2FjqYTpUZ3zd2z02tFoVhx5nuZe4QmWoQUttA7xI4Ac%3D" TargetMode="External"/><Relationship Id="rId16" Type="http://schemas.openxmlformats.org/officeDocument/2006/relationships/hyperlink" Target="https://munisapp.eastlongmeadowma.gov/prod/munis/gas/app/ua/r/mugwc/bgdeptrq?Arg=--mutoken&amp;Arg=8VOkZojykq9XVlo4i4644l0%2Bz4l5OVMtfN%2BhZ1Kc9ECtTMQckSUAnTTwfquxCSYV1O%2B%2Fi%2FuY%2F4Mp5Z3%2B%2BHUmkDqHKuyLlLky1dSHCRNAsxU%3D" TargetMode="External"/><Relationship Id="rId20" Type="http://schemas.openxmlformats.org/officeDocument/2006/relationships/hyperlink" Target="https://munisapp.eastlongmeadowma.gov/prod/munis/gas/app/ua/r/mugwc/bgdeptrq?Arg=--mutoken&amp;Arg=UNUrjAjAjxVMGFIeuS6plngei%2FgLnlTDNDuXBcff7GKMgBnJyJprSPTvsw%2F2tw2tLKWPwLAt8J52FwKcS2FXHEC%2Bq1HNqxUSl46%2FoElK8lE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IkDQ2qSKGrZVrOXFdGvbJTgeRmnSIhpy4bc7W0MGSxsFoDVgJRmS8%2B6HEiDVwOv4c2MGAZmcxgYBBtHjxGrKusnrdLFRIfMDe7qLz8pR9AY%3D" TargetMode="External"/><Relationship Id="rId11" Type="http://schemas.openxmlformats.org/officeDocument/2006/relationships/hyperlink" Target="https://munisapp.eastlongmeadowma.gov/prod/munis/gas/app/ua/r/mugwc/bgdeptrq?Arg=--mutoken&amp;Arg=e%2FLZPgVJeMvQrQJPy9xnJx2yivL7i3AClaFmdq2q8XDF3UOVdFRENpWa3WwDhr5J%2BB3DxawB87yNhsWujPqVMuruKn6ZutwvXS7YGhrenYc%3D" TargetMode="External"/><Relationship Id="rId5" Type="http://schemas.openxmlformats.org/officeDocument/2006/relationships/hyperlink" Target="https://munisapp.eastlongmeadowma.gov/prod/munis/gas/app/ua/r/mugwc/bgdeptrq?Arg=--mutoken&amp;Arg=%2Fe8kQXxhMy%2B9RQ6JOZM0E2CkhkE1luu73oFlpkc4uAJriPry2979GddDhRogM8yQ1aQtCz4Y43qUWGZoUcY0CKOjWhfviX1VvseHhjWppQ8%3D" TargetMode="External"/><Relationship Id="rId15" Type="http://schemas.openxmlformats.org/officeDocument/2006/relationships/hyperlink" Target="https://munisapp.eastlongmeadowma.gov/prod/munis/gas/app/ua/r/mugwc/bgdeptrq?Arg=--mutoken&amp;Arg=EBU1%2FcThBGbEXZPA%2B8m9hBD4qICaclXfw0kqfbNMs1cQH0%2B%2BF4%2B77gQjXEmbauBotefNHw4kyDzAFIXQHmvytZ6C73JA3tCWPVXvYtT9nqA%3D" TargetMode="External"/><Relationship Id="rId10" Type="http://schemas.openxmlformats.org/officeDocument/2006/relationships/hyperlink" Target="https://munisapp.eastlongmeadowma.gov/prod/munis/gas/app/ua/r/mugwc/bgdeptrq?Arg=--mutoken&amp;Arg=BDHbcjAWC4bD36vnEjhmDZzad60rcgzIZaPZHyNliUoEwAqZex500C%2Bk8sLTd%2B3fUMj%2BerEbsPKq37mSj82Uc4Hr%2FsIIGuOEmUdZdAnezlo%3D" TargetMode="External"/><Relationship Id="rId19" Type="http://schemas.openxmlformats.org/officeDocument/2006/relationships/hyperlink" Target="https://munisapp.eastlongmeadowma.gov/prod/munis/gas/app/ua/r/mugwc/bgdeptrq?Arg=--mutoken&amp;Arg=xHivigigDe%2BIZXt20aGUM8tQ07pF6toA6ZzEKnWoB3dDaWv2tTcZlCNF1pFmsPNIXOTa6qMHBBAfTDuHgDER8JLxjPvuNM81lj%2Bq3ZUh5AY%3D" TargetMode="External"/><Relationship Id="rId4" Type="http://schemas.openxmlformats.org/officeDocument/2006/relationships/hyperlink" Target="https://munisapp.eastlongmeadowma.gov/prod/munis/gas/app/ua/r/mugwc/bgdeptrq?Arg=--mutoken&amp;Arg=aHUo31qBRnS0ZoLTblZDk6L5Ev2eGCZ9FmQdQG3rAM%2FjtmvC%2Fq9AQJx7T3qwnFOwPEgC61QXNha3spzUzjOuvrSCqOz232onqtJDalVq50s%3D" TargetMode="External"/><Relationship Id="rId9" Type="http://schemas.openxmlformats.org/officeDocument/2006/relationships/hyperlink" Target="https://munisapp.eastlongmeadowma.gov/prod/munis/gas/app/ua/r/mugwc/bgdeptrq?Arg=--mutoken&amp;Arg=raJ6OLSCUFE%2BJtYbjLFaLAhHvX3MXyXmubjq0pob4wKynJHGUHPm8MAYINhi7FWen39ZfkFfhfP5lC2N0ZKWiQ5Fo9ZoqVA9%2BYe6HUve%2BMY%3D" TargetMode="External"/><Relationship Id="rId14" Type="http://schemas.openxmlformats.org/officeDocument/2006/relationships/hyperlink" Target="https://munisapp.eastlongmeadowma.gov/prod/munis/gas/app/ua/r/mugwc/bgdeptrq?Arg=--mutoken&amp;Arg=u9Y4DoGARZuOc7acQBwjH837QQTfwB40vp14kW9BC5gUQhOk3PR34i1kJmArimI8uJ%2FwzRJXm2Yi%2BVhRZGib45vPFXxIK%2B%2B2zW56ehV%2F7fc%3D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app.eastlongmeadowma.gov/prod/munis/gas/app/ua/r/mugwc/bgdeptrq?Arg=--mutoken&amp;Arg=bY2XhVh2AZNi62FO3nPAJBMqGuF%2FaC6mzmgvvT3XsLIhB7GkCa7MoWfiYKexRHIAs1xU%2BkTMwdGue6YwUz28pjuq9kXrMeJooVszAE3oR4U%3D" TargetMode="Externa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V1yAwQMVlItYXAitMlWbqaAUcEr7CHdtSmy7j1d0mZdfCtF0wg1hDlIgDtqAb%2BBlAEycmVpaSnS6VhQIiJHYTNihO0fL298RMK%2FttCxhIOc%3D" TargetMode="External"/><Relationship Id="rId13" Type="http://schemas.openxmlformats.org/officeDocument/2006/relationships/hyperlink" Target="https://munisapp.eastlongmeadowma.gov/prod/munis/gas/app/ua/r/mugwc/bgdeptrq?Arg=--mutoken&amp;Arg=L5u8roM2nfZHTS4yDB05terpRRZtlWFwQwPTEQ3sYmmrEsRkGubP%2FCyf3RleqF2K76IZIjYQoRYxUiObpqwBHfUoOZ42Hbqs9gSr6EfVaqY%3D" TargetMode="External"/><Relationship Id="rId18" Type="http://schemas.openxmlformats.org/officeDocument/2006/relationships/hyperlink" Target="https://munisapp.eastlongmeadowma.gov/prod/munis/gas/app/ua/r/mugwc/bgdeptrq?Arg=--mutoken&amp;Arg=SVKl%2B2%2FSK1uswLExsQs66l9uBQsrwHZefa8Su87aeYogeNi5WTEzVDKJ%2BZjV%2BTiazP%2Fxp2zuALNiDQX8zn3bSHctEu426bNIELyiPtws234%3D" TargetMode="External"/><Relationship Id="rId3" Type="http://schemas.openxmlformats.org/officeDocument/2006/relationships/hyperlink" Target="https://munisapp.eastlongmeadowma.gov/prod/munis/gas/app/ua/r/mugwc/bgdeptrq?Arg=--mutoken&amp;Arg=S0dzOOMckuL7rZrW1J4RgfOxpmNgpsxS7Xr838Q%2FqO1mOczO5Tx%2FFNWVaUoMPL6iJukM7trW3OK3E211w1Iz6OodXli1YmeXDxGdNTqZdxQ%3D" TargetMode="External"/><Relationship Id="rId7" Type="http://schemas.openxmlformats.org/officeDocument/2006/relationships/hyperlink" Target="https://munisapp.eastlongmeadowma.gov/prod/munis/gas/app/ua/r/mugwc/bgdeptrq?Arg=--mutoken&amp;Arg=pTLLUtB2bLBa%2Fv%2BK28IhvmWKt24HuUoORIELinn2ptIWXTJsh%2FSx%2BR3ytKtTO8t0dHnTm4%2BPawIfsmkuxWq1drCtQkT93XR%2BpyOpxaDQZwc%3D" TargetMode="External"/><Relationship Id="rId12" Type="http://schemas.openxmlformats.org/officeDocument/2006/relationships/hyperlink" Target="https://munisapp.eastlongmeadowma.gov/prod/munis/gas/app/ua/r/mugwc/bgdeptrq?Arg=--mutoken&amp;Arg=EpTLZT%2FkunBQWygyXltXmfW82liJ5eJek5T1PQYOCsaSFw0OM7C4M9fcgilX6%2FaygjhFB%2FTNpqIzQ%2BWjfzTf0WTedWkOO2EKOshLsWV8Uhw%3D" TargetMode="External"/><Relationship Id="rId17" Type="http://schemas.openxmlformats.org/officeDocument/2006/relationships/hyperlink" Target="https://munisapp.eastlongmeadowma.gov/prod/munis/gas/app/ua/r/mugwc/bgdeptrq?Arg=--mutoken&amp;Arg=7c53Bms99MCehhhc67f4LFeYj7UY48ISv6tE%2FUReGmFRu4dQHLsFe4AP85DjoyIyrXq8h9MgsN2z%2FjXQFBwGnMv06zBpJ5SGuSggR6M459c%3D" TargetMode="External"/><Relationship Id="rId2" Type="http://schemas.openxmlformats.org/officeDocument/2006/relationships/hyperlink" Target="https://munisapp.eastlongmeadowma.gov/prod/munis/gas/app/ua/r/mugwc/bgdeptrq?Arg=--mutoken&amp;Arg=HTJLqDlAbFK%2Bzkapv5bwKZVs3b3poXrSqXMk4HnGoeSHOc6QRb6JuaRWywyPeux0g3snGz87ksxP1YZgMlPr%2F%2Fm%2BbbGuDZGF0QBGNftjc14%3D" TargetMode="External"/><Relationship Id="rId16" Type="http://schemas.openxmlformats.org/officeDocument/2006/relationships/hyperlink" Target="https://munisapp.eastlongmeadowma.gov/prod/munis/gas/app/ua/r/mugwc/bgdeptrq?Arg=--mutoken&amp;Arg=k%2BH9%2BwvdGHCjmxm7l7GFERBkbsUmm3zw%2F4Dnt4iKHoPq%2BYAbiiwnEuv6jC2vQMofi%2BXjS9xBCDmbG044cqqjXpWMHhsdedSCdKGoE%2BPJMjU%3D" TargetMode="External"/><Relationship Id="rId20" Type="http://schemas.openxmlformats.org/officeDocument/2006/relationships/hyperlink" Target="https://munisapp.eastlongmeadowma.gov/prod/munis/gas/app/ua/r/mugwc/bgdeptrq?Arg=--mutoken&amp;Arg=myD4cAWS%2B8%2FfTHPZHd32vPW5Ti%2FQbGcIJoOrAODMVU4vKjahRPu2AwSuJaQBv1DNriPcOzZBO7rSdzSkD78B5AoLb52T%2Fwf%2BZwPc3gqYy5U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to89JquJnJgbmaPIWAHqTfnYZFKiLX%2BQMAzaA4pfdjHLNuAY79J5m6u94YJlYo%2F097tCoFJ89RwDG9ExyojncG3VWj%2BOTM0Qq2mR9H31lNs%3D" TargetMode="External"/><Relationship Id="rId11" Type="http://schemas.openxmlformats.org/officeDocument/2006/relationships/hyperlink" Target="https://munisapp.eastlongmeadowma.gov/prod/munis/gas/app/ua/r/mugwc/bgdeptrq?Arg=--mutoken&amp;Arg=DoKrBuTtzidCMWLhmXVDOwMnBBNiznC3u2z%2B27ZlV8CxyHAa3mICDONxC9Svc1Bm4NBgfkHHclG7%2F8PA%2FYWU4TwjXOUxQk%2BoG%2BmJYUYQRAg%3D" TargetMode="External"/><Relationship Id="rId5" Type="http://schemas.openxmlformats.org/officeDocument/2006/relationships/hyperlink" Target="https://munisapp.eastlongmeadowma.gov/prod/munis/gas/app/ua/r/mugwc/bgdeptrq?Arg=--mutoken&amp;Arg=vLJ2Li%2B8e8KdGJ8dhcBVLi4j5oU2V8lcecJZocbyk0BfyzsSvZGNFECvdNSX9LFtsfrJw%2B1xanWdXmA3loIh8lfQIGKwCBANhtDhtlcVmCE%3D" TargetMode="External"/><Relationship Id="rId15" Type="http://schemas.openxmlformats.org/officeDocument/2006/relationships/hyperlink" Target="https://munisapp.eastlongmeadowma.gov/prod/munis/gas/app/ua/r/mugwc/bgdeptrq?Arg=--mutoken&amp;Arg=g2i9fos%2FQe2kO2taG7q0A8nZbGSwf09f30v%2BId%2BOZD07Pq9%2ByehXA12WVKqDzFeiFuAUazpojnpzQU6aMC58I%2FUjtfJHsQlBP4y2DEmmUJ8%3D" TargetMode="External"/><Relationship Id="rId10" Type="http://schemas.openxmlformats.org/officeDocument/2006/relationships/hyperlink" Target="https://munisapp.eastlongmeadowma.gov/prod/munis/gas/app/ua/r/mugwc/bgdeptrq?Arg=--mutoken&amp;Arg=q8h2BEmsdjVfAlWkbX1Z6TdGvoFQFl8%2FFjlWWuTOebn2%2FgFKE1%2FcsPcYisbofP7BwItfgwld4MO6R4b0YlQa3H6lbV5BLq%2BZ7be9TBzETyQ%3D" TargetMode="External"/><Relationship Id="rId19" Type="http://schemas.openxmlformats.org/officeDocument/2006/relationships/hyperlink" Target="https://munisapp.eastlongmeadowma.gov/prod/munis/gas/app/ua/r/mugwc/bgdeptrq?Arg=--mutoken&amp;Arg=cmaeDGv0RnepKpjzbRHeKCQ2rsdqOZ%2B7fOJYPKmvTxpJ7sMzrxg8KSfVT%2BeZOLuO%2BwsKXWLH%2BXos%2BsCUtrS6gUHbHy9%2F1tMZYUJQGYthDzM%3D" TargetMode="External"/><Relationship Id="rId4" Type="http://schemas.openxmlformats.org/officeDocument/2006/relationships/hyperlink" Target="https://munisapp.eastlongmeadowma.gov/prod/munis/gas/app/ua/r/mugwc/bgdeptrq?Arg=--mutoken&amp;Arg=OUmFmdNbkmz9ZOtwcouGwDr%2BjO8VW9ZzCTzIsSOf80joOjJeXsf0muhqqTUVwrGt3VIjTsB8wAM7jgZIRnvAul%2FTTg898PJEoMWnfEWnyWM%3D" TargetMode="External"/><Relationship Id="rId9" Type="http://schemas.openxmlformats.org/officeDocument/2006/relationships/hyperlink" Target="https://munisapp.eastlongmeadowma.gov/prod/munis/gas/app/ua/r/mugwc/bgdeptrq?Arg=--mutoken&amp;Arg=3LaV%2Br64D3P6kkXNAP%2B1nv53%2B28mNapf6YeG9%2BEvt3Ko%2Fosegr3zg9DPR3ASqtKKLDkCI6Cnx2Idzt%2F5Xkd3Jj9c9P3H5rY9EXOsvmEsK1Y%3D" TargetMode="External"/><Relationship Id="rId14" Type="http://schemas.openxmlformats.org/officeDocument/2006/relationships/hyperlink" Target="https://munisapp.eastlongmeadowma.gov/prod/munis/gas/app/ua/r/mugwc/bgdeptrq?Arg=--mutoken&amp;Arg=WvVi1rjXdL0ydyRFH3i5uz08eMTrhCFTuuHOsU0GAxpKP0F3fpcIw1TJ7Z5LyRJcoBUJVz0QUXJtaI2%2Bc0gtG5NqzShqb%2FUFS743NLtcoyw%3D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kRs1ArwfuQ4I%2BVzvtzoZX%2F6ag3D75eIlzgijyzAdoV6loWP9t2E5%2FrT7lArr4cLKleEcxM3ev1xuJ963NvjHPtNbbO6LU9IYl4yGHStH49o%3D" TargetMode="External"/><Relationship Id="rId13" Type="http://schemas.openxmlformats.org/officeDocument/2006/relationships/hyperlink" Target="https://munisapp.eastlongmeadowma.gov/prod/munis/gas/app/ua/r/mugwc/bgdeptrq?Arg=--mutoken&amp;Arg=7yaL2M%2FlTR2LlmeBIMtMjkuF9E4UPYh3hfhd8UdMNDHegPKg96vTjJ07gHHfaoQwGdFO%2B%2BMwpSlBmtySvbnFbLZj6PYc%2BFhnS87tBScYf30%3D" TargetMode="External"/><Relationship Id="rId18" Type="http://schemas.openxmlformats.org/officeDocument/2006/relationships/hyperlink" Target="https://munisapp.eastlongmeadowma.gov/prod/munis/gas/app/ua/r/mugwc/bgdeptrq?Arg=--mutoken&amp;Arg=kl56NdtJ7sh9VaLOY9gxPh56w2eQMzTdzdtUbCO3STg2p8oQcN9hDl0hrDj9PoieqZQ10TtO3SRtLrCG%2BOhBy7D3V0qgYEbC%2FxIx6vQVAik%3D" TargetMode="External"/><Relationship Id="rId3" Type="http://schemas.openxmlformats.org/officeDocument/2006/relationships/hyperlink" Target="https://munisapp.eastlongmeadowma.gov/prod/munis/gas/app/ua/r/mugwc/bgdeptrq?Arg=--mutoken&amp;Arg=MmB0GSUOCAmdKNScbPZh%2F458aU%2Bu0SBOh60Igza9k7MwmA61jG31qgzpbjPenNXJWBOKnUD%2FmRk2f%2BaiKXD2QrTZf3qSH6wnKIggqv%2FHT50%3D" TargetMode="External"/><Relationship Id="rId21" Type="http://schemas.openxmlformats.org/officeDocument/2006/relationships/hyperlink" Target="https://munisapp.eastlongmeadowma.gov/prod/munis/gas/app/ua/r/mugwc/bgdeptrq?Arg=--mutoken&amp;Arg=GKMN5peNAdZ4hGC1epF510031tMCczpEIaa1jtH7vnZ0buzWVoWMCFk0hK3wdKsiCVtKM%2Fsha2Zq8CclyMdmIE9DsdEeOcta8LCLxMiqYQI%3D" TargetMode="External"/><Relationship Id="rId7" Type="http://schemas.openxmlformats.org/officeDocument/2006/relationships/hyperlink" Target="https://munisapp.eastlongmeadowma.gov/prod/munis/gas/app/ua/r/mugwc/bgdeptrq?Arg=--mutoken&amp;Arg=V0mpH1iagksMC3bnWs8cx6xbXPPDs0bkLHO9%2FUPSbbMMUeJJ3j1%2BfbWQOjX61Zp6XdsmHo1e0EBg9N5jaT%2BLShh8LS4PFKLm50o6ACk2C88%3D" TargetMode="External"/><Relationship Id="rId12" Type="http://schemas.openxmlformats.org/officeDocument/2006/relationships/hyperlink" Target="https://munisapp.eastlongmeadowma.gov/prod/munis/gas/app/ua/r/mugwc/bgdeptrq?Arg=--mutoken&amp;Arg=zUT667U0tnkhV6S%2BlqsoaWVs5WxZen5IRJcKre1LeCe3yR2pUl0hABOFjsXySPxax76NHvq6c%2BYCQZQ9toTbK8N3aZdIRvExzT4KhMl6Asg%3D" TargetMode="External"/><Relationship Id="rId17" Type="http://schemas.openxmlformats.org/officeDocument/2006/relationships/hyperlink" Target="https://munisapp.eastlongmeadowma.gov/prod/munis/gas/app/ua/r/mugwc/bgdeptrq?Arg=--mutoken&amp;Arg=R4Uuucm5an%2F1XIn4GB0qEkrodXAThGmMDGs9V3fDE1x4uFIjFG3zR7SNs869hvtKFMOe3Xn0DvnYqzzLDc6uFYojDFd4q%2FySjLWfG8nVspA%3D" TargetMode="External"/><Relationship Id="rId2" Type="http://schemas.openxmlformats.org/officeDocument/2006/relationships/hyperlink" Target="https://munisapp.eastlongmeadowma.gov/prod/munis/gas/app/ua/r/mugwc/bgdeptrq?Arg=--mutoken&amp;Arg=DUdbh3Zsc1CZxBt5geVJT9LSGdrW7LTC01ZN9J8gT%2BEOkN6FWklimrBnbfYCSYTMbtd9R6GEGQJ8nIpudRBI4du22knU603pcKlmiAZJ9Lc%3D" TargetMode="External"/><Relationship Id="rId16" Type="http://schemas.openxmlformats.org/officeDocument/2006/relationships/hyperlink" Target="https://munisapp.eastlongmeadowma.gov/prod/munis/gas/app/ua/r/mugwc/bgdeptrq?Arg=--mutoken&amp;Arg=4e9TB%2Bx09KsEypImhcntZtiL1Ehy10jkEJliBwFCCZ9aKTtS4JekPApaXLm09fs1XbErBJbNJBrlRzrWfaAZv6fIzvkrzg2zRCXXDN9HQbQ%3D" TargetMode="External"/><Relationship Id="rId20" Type="http://schemas.openxmlformats.org/officeDocument/2006/relationships/hyperlink" Target="https://munisapp.eastlongmeadowma.gov/prod/munis/gas/app/ua/r/mugwc/bgdeptrq?Arg=--mutoken&amp;Arg=zu48A8Vsmp%2Ba16EfYoL3g8CWLW6q9O4T9uiBboWwhSk9iRcZBYvPBS%2FEX7CJ%2BA68zWskyCRktUaA51tWI6zXX9805fgI8b2BjYy1ljqhzJE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RrjSRntt6rh%2Bx8ZYL%2BUFICDyi7%2BQ1m5stTepH7P8Vj02f2ruAWTkHl4JDbixUR5dlXpXOV2k66rs0qw0vJCGaAZtbxhpoPSblUvv0eBEaKw%3D" TargetMode="External"/><Relationship Id="rId11" Type="http://schemas.openxmlformats.org/officeDocument/2006/relationships/hyperlink" Target="https://munisapp.eastlongmeadowma.gov/prod/munis/gas/app/ua/r/mugwc/bgdeptrq?Arg=--mutoken&amp;Arg=%2F9V6Uh4tYFNhYubQJRKeeiBAEhJSu7eDKYY86QQFskvzKj4I79LQELmqVF3J3VmKtPZwm9Vjw8OWLYOMFPRdtYGPEEPbJwDZzA8F%2BqxzP0U%3D" TargetMode="External"/><Relationship Id="rId5" Type="http://schemas.openxmlformats.org/officeDocument/2006/relationships/hyperlink" Target="https://munisapp.eastlongmeadowma.gov/prod/munis/gas/app/ua/r/mugwc/bgdeptrq?Arg=--mutoken&amp;Arg=xUDhCjDUBjj6kTEyvSb7%2FHOBCnrbtv9cUYL4iDZmFHu8ibwYCrwWmXzhBW1qCsxG3r%2FJrDNO0pSAVVMsWZfqXj0vGFnD5gu6REVTTHOWjJ0%3D" TargetMode="External"/><Relationship Id="rId15" Type="http://schemas.openxmlformats.org/officeDocument/2006/relationships/hyperlink" Target="https://munisapp.eastlongmeadowma.gov/prod/munis/gas/app/ua/r/mugwc/bgdeptrq?Arg=--mutoken&amp;Arg=LJlobG4xVUrpxrUBOI9nRHBGUI3GP092hb8vW1ZeDTCi6xkEcuRFRbb76aicg2VNE0PcagG5KeLJ94HdjT7YDv6QRUilTrwQCfthPVe6cJ0%3D" TargetMode="External"/><Relationship Id="rId23" Type="http://schemas.openxmlformats.org/officeDocument/2006/relationships/hyperlink" Target="https://munisapp.eastlongmeadowma.gov/prod/munis/gas/app/ua/r/mugwc/bgdeptrq?Arg=--mutoken&amp;Arg=5SafVs2WGVzJFU%2FWE0ulpEhIiAlOaf6%2F%2BPU8d4u8LqjUZXDFy%2BnmQznOhUllEfcnY8X2boMB3K5WzWtTMttbQwMlpIQA6hx3RvK08FCbTwA%3D" TargetMode="External"/><Relationship Id="rId10" Type="http://schemas.openxmlformats.org/officeDocument/2006/relationships/hyperlink" Target="https://munisapp.eastlongmeadowma.gov/prod/munis/gas/app/ua/r/mugwc/bgdeptrq?Arg=--mutoken&amp;Arg=URP2LPsm1PRvC1ID6uqpWwg6gpEuTsoFVY4qwtcfXwZG9eFoDxMS0c5UUI3n8l2mtip5o9qM5NFH1MEjewspjOalupaq9%2FCQLKS8QBna1Ys%3D" TargetMode="External"/><Relationship Id="rId19" Type="http://schemas.openxmlformats.org/officeDocument/2006/relationships/hyperlink" Target="https://munisapp.eastlongmeadowma.gov/prod/munis/gas/app/ua/r/mugwc/bgdeptrq?Arg=--mutoken&amp;Arg=9ohF%2FnUNvyrBMPkspOak%2BNglJOEVFWBcOjLwu%2FowzXPy8iF9rXDkLivO3WtOFdMHZfZfP1zJ5wFqVt2pOMHf3xVhvCvr%2BP0QENPfjqKoOz8%3D" TargetMode="External"/><Relationship Id="rId4" Type="http://schemas.openxmlformats.org/officeDocument/2006/relationships/hyperlink" Target="https://munisapp.eastlongmeadowma.gov/prod/munis/gas/app/ua/r/mugwc/bgdeptrq?Arg=--mutoken&amp;Arg=THeCwzul%2Bnh5uGG3fin91luzckY2EZJJ9TjrPvNJSIFWSg0ViZqnQo%2BCjRpx3PwMXNnGG6HmnT%2BxyiOsPXWGHisr24dy0XmSUOOr%2BcpapqM%3D" TargetMode="External"/><Relationship Id="rId9" Type="http://schemas.openxmlformats.org/officeDocument/2006/relationships/hyperlink" Target="https://munisapp.eastlongmeadowma.gov/prod/munis/gas/app/ua/r/mugwc/bgdeptrq?Arg=--mutoken&amp;Arg=Nc73dQ6GoCATE9XDNVZtUpsQOWvqWbadNWrRgm36QwV6fj5hOnDFvhOBWjQ7m31UrC6QwxFe6nGfzJ838mP1%2BD%2F4UDX4n7ym27dzMbF%2FsO4%3D" TargetMode="External"/><Relationship Id="rId14" Type="http://schemas.openxmlformats.org/officeDocument/2006/relationships/hyperlink" Target="https://munisapp.eastlongmeadowma.gov/prod/munis/gas/app/ua/r/mugwc/bgdeptrq?Arg=--mutoken&amp;Arg=z%2F9VTkqZiOPZPXo4Vg7WlBSHeyInkUsV6vUlfm10VsqURoW8ixb%2F3hcfClqfkSgYz%2B%2BZ3oqVkpq6t1g%2FVIWpycMCeAKoVAkfdg2HtMR1cjM%3D" TargetMode="External"/><Relationship Id="rId22" Type="http://schemas.openxmlformats.org/officeDocument/2006/relationships/hyperlink" Target="https://munisapp.eastlongmeadowma.gov/prod/munis/gas/app/ua/r/mugwc/bgdeptrq?Arg=--mutoken&amp;Arg=GoIFA32XgogKYpQu%2B8j%2F0M4%2BgOgNTYMwHlXs2mrceQgFj%2FSVpUN9o7PeGYdJEnX62UW6bPw8%2BXtJbw%2B6lGcrx4%2BakbYK29gvgUMLcrs2foM%3D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app.eastlongmeadowma.gov/prod/munis/gas/app/ua/r/mugwc/bgdeptrq?Arg=--mutoken&amp;Arg=p5nSZV8yrkCLwi2EOhuzT3BX5dABH9LiWQcWBP%2FP8xIL1oHKJIWxiKUGSRrrZwn75SPjCWVWhpBBDN8xmoevNCLsij1F00iJ52dsP7s4gTc%3D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252zTtwmkOQpy8DDo8AE0tl81mrJCkqZd5VNIrxMgL%2FnwdEchrVhpZCwi7Yq6QQGUf%2BQ9zfTJ%2FuMR42XFpX%2B1OB6QyQHtLcMdSCCmJbYPow%3D" TargetMode="External"/><Relationship Id="rId13" Type="http://schemas.openxmlformats.org/officeDocument/2006/relationships/hyperlink" Target="https://munisapp.eastlongmeadowma.gov/prod/munis/gas/app/ua/r/mugwc/bgdeptrq?Arg=--mutoken&amp;Arg=KTDH0nQru2wVoH%2FZIrbn4iV3zs%2BoChBQXm1W0V0qMTqPxhE1IneKUGaz83EQ4GpBzwJryQGxZLesLW6q9xrL0SzDbS1wL5Vu9qzxVpGQhkk%3D" TargetMode="External"/><Relationship Id="rId18" Type="http://schemas.openxmlformats.org/officeDocument/2006/relationships/hyperlink" Target="https://munisapp.eastlongmeadowma.gov/prod/munis/gas/app/ua/r/mugwc/bgdeptrq?Arg=--mutoken&amp;Arg=JH34NozioKd31Wsnyw4VifVqEtPxZARIkOd3UbchbH7luf6D5zUYG7LXCdQIHGiz2zLpnHbgxArE5G3Qdtz%2FGJe6EI9n3CgUA04FanlahYo%3D" TargetMode="External"/><Relationship Id="rId3" Type="http://schemas.openxmlformats.org/officeDocument/2006/relationships/hyperlink" Target="https://munisapp.eastlongmeadowma.gov/prod/munis/gas/app/ua/r/mugwc/bgdeptrq?Arg=--mutoken&amp;Arg=tjTn0AL8tS%2F1BLAwK5SfIkOXl%2FS8ObKtaFzIqKyC3Dv%2F9Bf4758RHZGuCS9igUmA1UAhj9l8Y0w2VvJGDJCj0gkSMb1JPIRKJkfnrSTWtjE%3D" TargetMode="External"/><Relationship Id="rId21" Type="http://schemas.openxmlformats.org/officeDocument/2006/relationships/hyperlink" Target="https://munisapp.eastlongmeadowma.gov/prod/munis/gas/app/ua/r/mugwc/bgdeptrq?Arg=--mutoken&amp;Arg=njKm0zlK5Z8iOu7GqhOF9jBdGeNIFjtBYZSPBGZRhKOBpQb9BGTHYKJNpxAHbX55uYb9O3LFU4UPNgXP%2Fd5fdwQDsT2ttyS0GHvWGquUxME%3D" TargetMode="External"/><Relationship Id="rId7" Type="http://schemas.openxmlformats.org/officeDocument/2006/relationships/hyperlink" Target="https://munisapp.eastlongmeadowma.gov/prod/munis/gas/app/ua/r/mugwc/bgdeptrq?Arg=--mutoken&amp;Arg=8I4bY7iEVRnL%2BEtjWS44Ikt8vw99Km2JnRh3m3lulNb9KCKVn0DRZ%2BR%2BpRSjA68D%2FcrJdpkICqItjDps9trNAN4%2BVUvKKYuRsohGD7bPH4o%3D" TargetMode="External"/><Relationship Id="rId12" Type="http://schemas.openxmlformats.org/officeDocument/2006/relationships/hyperlink" Target="https://munisapp.eastlongmeadowma.gov/prod/munis/gas/app/ua/r/mugwc/bgdeptrq?Arg=--mutoken&amp;Arg=hf0xkBAuksaFZgQV7kfKl089fPJOqZTtuvLTnph0Iti6gK0TomMNfy37J5d4ywFMULLh5U3LxlDGquh1TCZvnWIIuG48yVEcDo5zV5tNnIc%3D" TargetMode="External"/><Relationship Id="rId17" Type="http://schemas.openxmlformats.org/officeDocument/2006/relationships/hyperlink" Target="https://munisapp.eastlongmeadowma.gov/prod/munis/gas/app/ua/r/mugwc/bgdeptrq?Arg=--mutoken&amp;Arg=CEjEu9gcrdmvp%2FzqYSwvI6ci8wjiGKJjc5iX%2Fk05QQ7s%2BVWThkHeak3H%2FXsXdORMlyV9jAbXV8em1qM5TRFh4kyLI%2BEv5IxdCH%2B1EEm2XdQ%3D" TargetMode="External"/><Relationship Id="rId2" Type="http://schemas.openxmlformats.org/officeDocument/2006/relationships/hyperlink" Target="https://munisapp.eastlongmeadowma.gov/prod/munis/gas/app/ua/r/mugwc/bgdeptrq?Arg=--mutoken&amp;Arg=G92mUBrPX3CH6CXVIHIsUysXfMs6jzOH2oUvb%2Fvg3yg5fTHL%2BKCOjrBa2SGojEL8GZTLOecb8S1g0weqAtB%2FGmx%2BNJDBOKYdMh4yeBDwBxA%3D" TargetMode="External"/><Relationship Id="rId16" Type="http://schemas.openxmlformats.org/officeDocument/2006/relationships/hyperlink" Target="https://munisapp.eastlongmeadowma.gov/prod/munis/gas/app/ua/r/mugwc/bgdeptrq?Arg=--mutoken&amp;Arg=YM2vlMdVTdUO6SCW9U5nbuN4YzwC7kyPLFtDhBtZjRGNypszPjveJrrlHCY3Vd1MchcDHdwnRO5Ds7tF4c2xU0SzJmSwkEOB%2FkN%2B1wuMx2c%3D" TargetMode="External"/><Relationship Id="rId20" Type="http://schemas.openxmlformats.org/officeDocument/2006/relationships/hyperlink" Target="https://munisapp.eastlongmeadowma.gov/prod/munis/gas/app/ua/r/mugwc/bgdeptrq?Arg=--mutoken&amp;Arg=5tEb85nLZtnT9kHHwr3vTfi7VicI5oDICp6nx7rlnptFE1Z79UMaif%2B13VNTK6lIgydNwVvo1JixPjJFjE5p6yJMY4xW%2FN3%2FZsBztbeFsYA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6PlwltJZ2lbFRpmQMPNefG1u7Dk5VRkThHGb0s0nN7Mr5nFNcT%2B5c5k%2FuWFLkxD%2Bzkk9WtNJbMcE3J1XoMKGGQMSKL8fuCwJkASfoH%2BaY78%3D" TargetMode="External"/><Relationship Id="rId11" Type="http://schemas.openxmlformats.org/officeDocument/2006/relationships/hyperlink" Target="https://munisapp.eastlongmeadowma.gov/prod/munis/gas/app/ua/r/mugwc/bgdeptrq?Arg=--mutoken&amp;Arg=taZieiQG%2Fbb7G7yyZW2DgfJTiAkOiNtmnzIcocoA3rXjRqNMn4mMqsINTcYEnePbjUboHElW4bbmOKCvetbSPwmNnktj1WI80bGD7g%2FIN24%3D" TargetMode="External"/><Relationship Id="rId5" Type="http://schemas.openxmlformats.org/officeDocument/2006/relationships/hyperlink" Target="https://munisapp.eastlongmeadowma.gov/prod/munis/gas/app/ua/r/mugwc/bgdeptrq?Arg=--mutoken&amp;Arg=kIurHNGCHBfaqEWCWsgAMtyJ5fof%2FR3SUCHWCxzQ8PenKH0wxIZCWfZLeZQdeNJNxO6g7r4pUAAa5L6KZ1RL%2BxIW0bWM6xYpw%2BFQQglu6YM%3D" TargetMode="External"/><Relationship Id="rId15" Type="http://schemas.openxmlformats.org/officeDocument/2006/relationships/hyperlink" Target="https://munisapp.eastlongmeadowma.gov/prod/munis/gas/app/ua/r/mugwc/bgdeptrq?Arg=--mutoken&amp;Arg=rTG9%2B0aEvIgAqHx7QProaDhWQPugeBDfZTJ6iL6nwR0e1gdLSjinDfo1qhLIgu5bG885rzx%2BKz%2BfoWf5Dk4D5Ezed0mCO9oYlWeZ6YRxevA%3D" TargetMode="External"/><Relationship Id="rId23" Type="http://schemas.openxmlformats.org/officeDocument/2006/relationships/hyperlink" Target="https://munisapp.eastlongmeadowma.gov/prod/munis/gas/app/ua/r/mugwc/bgdeptrq?Arg=--mutoken&amp;Arg=D3wtJKRUMjUIM2JaWMcsd85seqykiblttH0%2BK7bfXk4rym69glzF29POrwRW8u5dujWmBMJpPR9wXoSCJqq9eER65etDUjkCVQg1LYIHbTQ%3D" TargetMode="External"/><Relationship Id="rId10" Type="http://schemas.openxmlformats.org/officeDocument/2006/relationships/hyperlink" Target="https://munisapp.eastlongmeadowma.gov/prod/munis/gas/app/ua/r/mugwc/bgdeptrq?Arg=--mutoken&amp;Arg=bcyMqK3UBuaIg%2BVicoGya1hQDhH6UQXtyUyWdMGCQKz5owM0imcLzEUPphRoKli42evglG7DPPzmEt%2FzOub%2F0VIi2DdJS2msVivXGdWWbQQ%3D" TargetMode="External"/><Relationship Id="rId19" Type="http://schemas.openxmlformats.org/officeDocument/2006/relationships/hyperlink" Target="https://munisapp.eastlongmeadowma.gov/prod/munis/gas/app/ua/r/mugwc/bgdeptrq?Arg=--mutoken&amp;Arg=x6KrPsAP23ZAS%2BHCe0dni5HXdND7rQi5XqV19CChk0rQDjfu9oZ6R4LR5lUpPFPoryg1H65ueORRuRZQ%2Bn8YbEp2HEuJU%2FEmGF9halx9nZg%3D" TargetMode="External"/><Relationship Id="rId4" Type="http://schemas.openxmlformats.org/officeDocument/2006/relationships/hyperlink" Target="https://munisapp.eastlongmeadowma.gov/prod/munis/gas/app/ua/r/mugwc/bgdeptrq?Arg=--mutoken&amp;Arg=3%2Bc88ajMjT2kyFJD9hOx8Y47PlKyXmGVn6YiyhVrXQRK7x%2BWlpVhMan9YKwFyucWNTC%2FyN%2FrwEJZWF4tzuE8BstF%2BBaHjjdpLUDaGdFSprI%3D" TargetMode="External"/><Relationship Id="rId9" Type="http://schemas.openxmlformats.org/officeDocument/2006/relationships/hyperlink" Target="https://munisapp.eastlongmeadowma.gov/prod/munis/gas/app/ua/r/mugwc/bgdeptrq?Arg=--mutoken&amp;Arg=%2B%2FHX%2FUQ7VCEULzCw0q%2Fpmcd4fSGIGJ2Levd%2FbzbAutcBYecukWMEvmvzfesaKXF0qYA%2Fb%2BBJNx1yI%2BteWzou4OWkTvTfzX4QlHeS8MkR3ZM%3D" TargetMode="External"/><Relationship Id="rId14" Type="http://schemas.openxmlformats.org/officeDocument/2006/relationships/hyperlink" Target="https://munisapp.eastlongmeadowma.gov/prod/munis/gas/app/ua/r/mugwc/bgdeptrq?Arg=--mutoken&amp;Arg=9F0fP%2FtpPAXI1EI5wuMDL9l47iEGWN62a8lgu6ADBcjZG3L%2FwGqXx8onJ3v%2BxHPfTGDvxDAWqTaucoL%2FIkUXVoK4m%2BZ5RicLsJcEAmu3paI%3D" TargetMode="External"/><Relationship Id="rId22" Type="http://schemas.openxmlformats.org/officeDocument/2006/relationships/hyperlink" Target="https://munisapp.eastlongmeadowma.gov/prod/munis/gas/app/ua/r/mugwc/bgdeptrq?Arg=--mutoken&amp;Arg=nTkOaHt%2BXDKb3gys9Jb81vXNb0n15VL47XS2QAuK5dLSBk6di8JAl0Rh7UgQW2d5swCecVM%2BbQrIVwMFlIlvbnjP2ZD1qUmNzYLTExsSlBQ%3D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app.eastlongmeadowma.gov/prod/munis/gas/app/ua/r/mugwc/bgdeptrq?Arg=--mutoken&amp;Arg=mMMqXLvHRhDOBLhhksww3W9%2Bjj1jekGI0jrv2izWmSGu0G%2FlzTiW1JSRU8AJZsHvJ7AZApUhb1QZ9BnMsC11bxEYNfWVe0PpWktu%2FPx1ixc%3D" TargetMode="Externa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sapp.eastlongmeadowma.gov/prod/munis/gas/app/ua/r/mugwc/bgdeptrq?Arg=--mutoken&amp;Arg=6c7s%2Bt0fvXKXMmCcxt0Gb1UI9isVF9odafbvrtXaQJLCIdSdrXVO1MmLp7h9xPYC9kdr8QSVW9PaFi3un8ptXw0%2BxFNqvT4mb5OBrnX91Q8%3D" TargetMode="External"/><Relationship Id="rId2" Type="http://schemas.openxmlformats.org/officeDocument/2006/relationships/hyperlink" Target="https://munisapp.eastlongmeadowma.gov/prod/munis/gas/app/ua/r/mugwc/bgdeptrq?Arg=--mutoken&amp;Arg=Q2m52sWrhT%2BXCs2LVroujlFMAiKpLheTX9B4oFGuVXJRqNEQXbPaPOvNyzzzcKIF3Iy1EOzlruJqX7AcqBre8bwcNKTPqcz4I1RYsIG53ac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uL2ySCM2wAmKbss2IJG8SNBkCSSJIiMX8cYpbR2gOwur%2F7Vhw4elKo8nUbpMdk4pL8a8vOWqUZvUGhKtX5y3wF%2FrIKuKS1Dye3t3jvrn3eA%3D" TargetMode="External"/><Relationship Id="rId5" Type="http://schemas.openxmlformats.org/officeDocument/2006/relationships/hyperlink" Target="https://munisapp.eastlongmeadowma.gov/prod/munis/gas/app/ua/r/mugwc/bgdeptrq?Arg=--mutoken&amp;Arg=DE6ZHmv8kzU3uK81bC6DUvzPkxldfFzjd56qv2UnvQzWD%2Fhqyz3ugx6nT9TgBp%2BaoGXrfafqyH%2Br71myD0jJ04Tb3Hrs8QLSQcddu4Q8%2FYo%3D" TargetMode="External"/><Relationship Id="rId4" Type="http://schemas.openxmlformats.org/officeDocument/2006/relationships/hyperlink" Target="https://munisapp.eastlongmeadowma.gov/prod/munis/gas/app/ua/r/mugwc/bgdeptrq?Arg=--mutoken&amp;Arg=KoX4eRZElPFZ%2BT08%2BOT1CJKrjvHXHkjI25cZUsG6q5nMcE6IA5KtbqFHFysDNdq12zJSqPLXLBHQy6mn6rvTDyGhHT6gyqE2q82BCEas75A%3D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UW1uhEGXUW8pa8xrEtKQ1XC98j01Kqwx8evkbLO4g4HFHj53YFVzhOxpLKxlDjIAbSS9gzn5oA3%2BwOUtF26Vos0xbVyoLKhf%2F%2FflMWZTRjI%3D" TargetMode="External"/><Relationship Id="rId13" Type="http://schemas.openxmlformats.org/officeDocument/2006/relationships/hyperlink" Target="https://munisapp.eastlongmeadowma.gov/prod/munis/gas/app/ua/r/mugwc/bgdeptrq?Arg=--mutoken&amp;Arg=37ngPK00flw0LcMo19bR61dk8RNe1v%2F3t8%2B%2BuDtjeHFdOzyjjnVL4r1y0ZnCLHSUMmG5aT7dp4FloBfc5OrRC%2BGLXQxNkp05MkWIMV6TaJA%3D" TargetMode="External"/><Relationship Id="rId18" Type="http://schemas.openxmlformats.org/officeDocument/2006/relationships/hyperlink" Target="https://munisapp.eastlongmeadowma.gov/prod/munis/gas/app/ua/r/mugwc/bgdeptrq?Arg=--mutoken&amp;Arg=0aY1n%2BsqcBmVeL8YV1%2BwR8gc2ik%2FrynuACLTzeY6JRtG64j75La6VeHBjaZjevp3S1lOQoxjgSqRA%2FgRp%2FJDnIzwmopIHzOKaXI3RLz%2BTlU%3D" TargetMode="External"/><Relationship Id="rId3" Type="http://schemas.openxmlformats.org/officeDocument/2006/relationships/hyperlink" Target="https://munisapp.eastlongmeadowma.gov/prod/munis/gas/app/ua/r/mugwc/bgdeptrq?Arg=--mutoken&amp;Arg=rY0dLCO0WdLYPUfb35hlTOHLBdUv7s65RTpUmRvK3wJIyEmHTM4hPAJGeaa9R9S6F71XqUjrUK9hB79XDKb8hE5IJW0NbBobK%2Bk2QMiiWa4%3D" TargetMode="External"/><Relationship Id="rId7" Type="http://schemas.openxmlformats.org/officeDocument/2006/relationships/hyperlink" Target="https://munisapp.eastlongmeadowma.gov/prod/munis/gas/app/ua/r/mugwc/bgdeptrq?Arg=--mutoken&amp;Arg=0NkxTdjdxQFOPh47bWXbQMPTQU4zuhG%2BeNXX9IdkS2eOzdDIR6wTzEeCMLkr8dP%2F3gUDbO2skWMXDxo7%2BqWjud5FCbfWw0%2FY%2BGuH%2B5Gea74%3D" TargetMode="External"/><Relationship Id="rId12" Type="http://schemas.openxmlformats.org/officeDocument/2006/relationships/hyperlink" Target="https://munisapp.eastlongmeadowma.gov/prod/munis/gas/app/ua/r/mugwc/bgdeptrq?Arg=--mutoken&amp;Arg=Cpg2Z2OydINP3bpLUC6j2ifKw2rD6b9m3uF0NY5empFftsUMSLuVxre308nsHejstwNO3JEiirERtG8UeXhF29z%2FrduZU8aoA4wOoXHYXlo%3D" TargetMode="External"/><Relationship Id="rId17" Type="http://schemas.openxmlformats.org/officeDocument/2006/relationships/hyperlink" Target="https://munisapp.eastlongmeadowma.gov/prod/munis/gas/app/ua/r/mugwc/bgdeptrq?Arg=--mutoken&amp;Arg=Cq90ULbPtOhS108k4aJV8lZLesbVLjDvcC7ynXOp0A8%2FJc%2BqF%2Bus3nPuQ%2FFCojBgV6SWHyXXIpSAxpGfoHByLu3NJEwRil7qapcFW26HO2E%3D" TargetMode="External"/><Relationship Id="rId2" Type="http://schemas.openxmlformats.org/officeDocument/2006/relationships/hyperlink" Target="https://munisapp.eastlongmeadowma.gov/prod/munis/gas/app/ua/r/mugwc/bgdeptrq?Arg=--mutoken&amp;Arg=mGRDSjDwmvgUWmlT6L%2B4gaU1nxzl9bbgC4w11aaLfOzQrqmII84E88KaSo3Gmc%2BcdJwxkyfn2dqab0c4rRWXPJP1Lf01wnZyuF%2BvasRZR%2B8%3D" TargetMode="External"/><Relationship Id="rId16" Type="http://schemas.openxmlformats.org/officeDocument/2006/relationships/hyperlink" Target="https://munisapp.eastlongmeadowma.gov/prod/munis/gas/app/ua/r/mugwc/bgdeptrq?Arg=--mutoken&amp;Arg=TCbBxzII7%2B0uMcx5VCe3yGfI5bmPmvsJaltgQIblMSe4FbsiS7ABpoq1uEZEm6%2FmX%2FJqqEdEl87QR1oxPoyLVvbx%2BdwjD07NnfjQro6N8oM%3D" TargetMode="External"/><Relationship Id="rId20" Type="http://schemas.openxmlformats.org/officeDocument/2006/relationships/hyperlink" Target="https://munisapp.eastlongmeadowma.gov/prod/munis/gas/app/ua/r/mugwc/bgdeptrq?Arg=--mutoken&amp;Arg=gq61Wwikh%2B7Fu4jiwhhOb4vhbMsHo6%2Bo%2BQzn6nN9wuDWOkT0eAxlbq5S%2Fa5TuzI7K%2BrGV1c%2BRlISG1WZtIpYDFARzCSBpIqwrdmCnUDAQ5Q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SzYlFjOC%2FqPnIYdy9HvsfTDvT2LE8ALAsxFH2aMO%2BmgWBPrlO4STgYeQdEnSZrqXOLiLFsgkYb5nI45GBU7VW59MeCS4iYj7GJRJoLby63c%3D" TargetMode="External"/><Relationship Id="rId11" Type="http://schemas.openxmlformats.org/officeDocument/2006/relationships/hyperlink" Target="https://munisapp.eastlongmeadowma.gov/prod/munis/gas/app/ua/r/mugwc/bgdeptrq?Arg=--mutoken&amp;Arg=1h%2Bznv4LjBZc4TtjDgUvmanv8PSk2%2FmSiHnWkiiH%2B7Rj%2FWpz15F8amVrXP78PAUOkzQcC2kZ0pQNrTCO5ZIiXC1k8gzYrfKaqyq%2BA3qBk3E%3D" TargetMode="External"/><Relationship Id="rId5" Type="http://schemas.openxmlformats.org/officeDocument/2006/relationships/hyperlink" Target="https://munisapp.eastlongmeadowma.gov/prod/munis/gas/app/ua/r/mugwc/bgdeptrq?Arg=--mutoken&amp;Arg=%2Fu7P%2BcnrTXAX7qmFQ%2BD1eJHZHt2KQgyAc%2ByXL0qPFEWI4S9Ur%2BipuZtnVOohbhG3q1GR5srurt71VV8vKFExTg2Wm2N8BAWsYqm2R8Zpxc0%3D" TargetMode="External"/><Relationship Id="rId15" Type="http://schemas.openxmlformats.org/officeDocument/2006/relationships/hyperlink" Target="https://munisapp.eastlongmeadowma.gov/prod/munis/gas/app/ua/r/mugwc/bgdeptrq?Arg=--mutoken&amp;Arg=33HqnWAm2gT0CKlELWgq1i0zJGCuHmafs1NjqBrgIVnogIyB1y3CYOFcm84lGTszP0NGUe%2Fb9hCpgbmWD%2F1DoGei5AA59fKzqZDA2OOaL%2BI%3D" TargetMode="External"/><Relationship Id="rId10" Type="http://schemas.openxmlformats.org/officeDocument/2006/relationships/hyperlink" Target="https://munisapp.eastlongmeadowma.gov/prod/munis/gas/app/ua/r/mugwc/bgdeptrq?Arg=--mutoken&amp;Arg=qUYzCpOA%2BD%2BUR7xJLqhCDr5YWzLjYYQFZzksNw7IZa5Bgh2XpxMn9Yrd6oHqSWnESGYaXVUz4Q98GH%2Fa4Q1U8qIsiv65Qpxxw5SkLrf%2FUuo%3D" TargetMode="External"/><Relationship Id="rId19" Type="http://schemas.openxmlformats.org/officeDocument/2006/relationships/hyperlink" Target="https://munisapp.eastlongmeadowma.gov/prod/munis/gas/app/ua/r/mugwc/bgdeptrq?Arg=--mutoken&amp;Arg=Wv5IqamPTY6e3zMVRn9ru9l%2BFRLSr7OZXk1jrZxQfg5%2F%2BL%2FmYrAqr32zKmmQZBTt360h5kh496CzCTt%2B4IWSZriupdi37O0fx9ttVewEU4g%3D" TargetMode="External"/><Relationship Id="rId4" Type="http://schemas.openxmlformats.org/officeDocument/2006/relationships/hyperlink" Target="https://munisapp.eastlongmeadowma.gov/prod/munis/gas/app/ua/r/mugwc/bgdeptrq?Arg=--mutoken&amp;Arg=lyJJxAXtHfnkZ88d4cFxZ2ProDoZ%2BgGiPI%2BZW4prYs2I2pdz%2B8YCQOHAAuc7wbwWzfrzuJEKt%2FUxbzTAxzDYJRqfjtQOTfA7oI7QhzLDqCI%3D" TargetMode="External"/><Relationship Id="rId9" Type="http://schemas.openxmlformats.org/officeDocument/2006/relationships/hyperlink" Target="https://munisapp.eastlongmeadowma.gov/prod/munis/gas/app/ua/r/mugwc/bgdeptrq?Arg=--mutoken&amp;Arg=e%2FZAyRjOyxs0Jpt0awWfN68wbcczbEhjpurVu6rIVYfOuRSR%2FPdhXIXbNmZV066otT3SqdqDFczomnAgHKatMkRPI8vkM9yZVIXpMj4p%2Fk4%3D" TargetMode="External"/><Relationship Id="rId14" Type="http://schemas.openxmlformats.org/officeDocument/2006/relationships/hyperlink" Target="https://munisapp.eastlongmeadowma.gov/prod/munis/gas/app/ua/r/mugwc/bgdeptrq?Arg=--mutoken&amp;Arg=TwWKrbO%2FdzzG8kAT9nNAtHFLpZHs3U2X7%2FYeVtbmEXKx4UCCz0BveIspNawjhovCQRl47PM0zid27Tg993UgYHyt%2FpG2HWdnu8hny8RdhPo%3D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vlmL6x%2FxSFXegzBBlHBhHnhMGVJU58l7rN0CG8AhHeC%2Bs%2FmrnMMhEMG8TCgxtPyDPHgzpWeK9cytsr9WuIEoalrUOR5%2Fn4d4M6SJKEDt4Ms%3D" TargetMode="External"/><Relationship Id="rId13" Type="http://schemas.openxmlformats.org/officeDocument/2006/relationships/hyperlink" Target="https://munisapp.eastlongmeadowma.gov/prod/munis/gas/app/ua/r/mugwc/bgdeptrq?Arg=--mutoken&amp;Arg=4bKjVnFCKtpAI9wG46brR9ooE6gL6FnLtZqio6HDHaMHp6tc6AgyNooD8CjkHhv%2FyWAFDFSkxgyT3lQSrzx61WVDI%2FG95%2FzSaKmj4kjJ0lE%3D" TargetMode="External"/><Relationship Id="rId18" Type="http://schemas.openxmlformats.org/officeDocument/2006/relationships/hyperlink" Target="https://munisapp.eastlongmeadowma.gov/prod/munis/gas/app/ua/r/mugwc/bgdeptrq?Arg=--mutoken&amp;Arg=sac%2FtlTvk4t3HOkusvSQpC%2B5iYTaAavWcXujBrUv5Nxf8%2Fxxz2qv%2FEvD2A8AAz2xkdMkVBaDMbVFdo%2FBCUJyKCIfUPJ7%2FVGsDte3w878R6c%3D" TargetMode="External"/><Relationship Id="rId3" Type="http://schemas.openxmlformats.org/officeDocument/2006/relationships/hyperlink" Target="https://munisapp.eastlongmeadowma.gov/prod/munis/gas/app/ua/r/mugwc/bgdeptrq?Arg=--mutoken&amp;Arg=5gAKqcmHTtJKCGXMuW2rA7DVS4%2FgEy1X8TwL11yJeEIfHrREmF3F1DJyTgVBkppwOnv9x91IaiosUixhwZ3f8GPEuWQIHvcveTJ%2F4nOfQLU%3D" TargetMode="External"/><Relationship Id="rId21" Type="http://schemas.openxmlformats.org/officeDocument/2006/relationships/hyperlink" Target="https://munisapp.eastlongmeadowma.gov/prod/munis/gas/app/ua/r/mugwc/bgdeptrq?Arg=--mutoken&amp;Arg=jxtttVU4Mc9sa6h7IoYwa5xoWCK3rsw38JlqQUQlpGrT6iE5bAntV9lL3u5P7Njx%2BP0mvwIZxd%2ByelgdgLQOXzxOKIS%2Fjl33LiBEq0oqJTA%3D" TargetMode="External"/><Relationship Id="rId7" Type="http://schemas.openxmlformats.org/officeDocument/2006/relationships/hyperlink" Target="https://munisapp.eastlongmeadowma.gov/prod/munis/gas/app/ua/r/mugwc/bgdeptrq?Arg=--mutoken&amp;Arg=E1V3qSDekzS%2F35iGBcwgNIh%2F%2BB2IQQvh1zInaviD0NhkDvKo7OsPt5lYB7r2RzapVkkbKhdWQAGM3Q0DQWnqOLC7iTRXSSVSMw5fgKZvaf0%3D" TargetMode="External"/><Relationship Id="rId12" Type="http://schemas.openxmlformats.org/officeDocument/2006/relationships/hyperlink" Target="https://munisapp.eastlongmeadowma.gov/prod/munis/gas/app/ua/r/mugwc/bgdeptrq?Arg=--mutoken&amp;Arg=5BApc5QyAgkYjxyPlhhyJsUVGY78Gq66W1XeoOGEeyeq492TZdSLBJagO%2Fq0M0y08Raf%2B%2FAxi7lPavsi4cld4%2Fp5KJzYI7Y3H5OvqyxaB4s%3D" TargetMode="External"/><Relationship Id="rId17" Type="http://schemas.openxmlformats.org/officeDocument/2006/relationships/hyperlink" Target="https://munisapp.eastlongmeadowma.gov/prod/munis/gas/app/ua/r/mugwc/bgdeptrq?Arg=--mutoken&amp;Arg=dnKiocXluHgfwQhVyH6DGe2X%2Fhs%2Bn27uUy1b20xnkOMllAm41kbsdqw7Rg0ZnlvvUZYCb%2BhcfxnHvY63V5uQMBVFCMip0kqreLOVG4MTRVU%3D" TargetMode="External"/><Relationship Id="rId2" Type="http://schemas.openxmlformats.org/officeDocument/2006/relationships/hyperlink" Target="https://munisapp.eastlongmeadowma.gov/prod/munis/gas/app/ua/r/mugwc/bgdeptrq?Arg=--mutoken&amp;Arg=SjUrNenHinHaZ%2BESEK9s1lJsf0VHEg1H2hSUW6qrp1PxQwsIYdBvTTMuq0YmgCCqcZl9xU0LX1lVi90xz2jejj3ejpJE0ubhA9r0fr%2BwwBc%3D" TargetMode="External"/><Relationship Id="rId16" Type="http://schemas.openxmlformats.org/officeDocument/2006/relationships/hyperlink" Target="https://munisapp.eastlongmeadowma.gov/prod/munis/gas/app/ua/r/mugwc/bgdeptrq?Arg=--mutoken&amp;Arg=vtvMsCQlIoTuLShDajPEEbmtKmeauU3Ja2IEwZtT42wE8bxLvAvwfS1vnkmYHosvS71zQlj5dvPGS3YAY3pIhA27u%2F838BHumJ1Sko%2FbHV8%3D" TargetMode="External"/><Relationship Id="rId20" Type="http://schemas.openxmlformats.org/officeDocument/2006/relationships/hyperlink" Target="https://munisapp.eastlongmeadowma.gov/prod/munis/gas/app/ua/r/mugwc/bgdeptrq?Arg=--mutoken&amp;Arg=9ezaRb2QZjm5Siu4nVdRa3ttssJoPdaG%2BKesUgWegwMXWS6ZQhK7WZMCQ4D2%2FB2MOVsHJbxb4kHCMtGn81aSkKLQY936%2FEQwBGMba3jPEt4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3HcGc%2F29vNsWDxe3EboOqFhX6fUe%2BzL32X7YZXu2oDsqdOdH4A0QbI2ITRiE96Paux7q3D01bKx5m5KeSlLcSiELxvoHKm1C1CTOXhAUdDc%3D" TargetMode="External"/><Relationship Id="rId11" Type="http://schemas.openxmlformats.org/officeDocument/2006/relationships/hyperlink" Target="https://munisapp.eastlongmeadowma.gov/prod/munis/gas/app/ua/r/mugwc/bgdeptrq?Arg=--mutoken&amp;Arg=DzS6jU%2BzE%2BmM9r92oEhLMxinnQrNh53ZZG0XcNSmgBbhVfggVdejJO17rNK5ufcs08rgwW9bMB549ctk5ZgyI7PyiyKFIlwk2YmlBBEXREo%3D" TargetMode="External"/><Relationship Id="rId5" Type="http://schemas.openxmlformats.org/officeDocument/2006/relationships/hyperlink" Target="https://munisapp.eastlongmeadowma.gov/prod/munis/gas/app/ua/r/mugwc/bgdeptrq?Arg=--mutoken&amp;Arg=8injkTBIGNvnpcGBAICZ5T4QiFjYf%2Bi7p5kbEVQNN6qaLd%2F83AOilRllD5hyI1Vympnv5EbOxCpGQFH7A2%2Bh16d1Svykk%2F5hu8XzIlKCPTk%3D" TargetMode="External"/><Relationship Id="rId15" Type="http://schemas.openxmlformats.org/officeDocument/2006/relationships/hyperlink" Target="https://munisapp.eastlongmeadowma.gov/prod/munis/gas/app/ua/r/mugwc/bgdeptrq?Arg=--mutoken&amp;Arg=rdFE09Fyn9E6XQkXmTWczCio9lxxLuEaAmgs%2Bbzkzx8T6jJ6nTCIS7agcXQHPqAawzi94pw4zrGX4rZoKxWnW%2FeHgK4FH6sEgE8AyLssELs%3D" TargetMode="External"/><Relationship Id="rId23" Type="http://schemas.openxmlformats.org/officeDocument/2006/relationships/hyperlink" Target="https://munisapp.eastlongmeadowma.gov/prod/munis/gas/app/ua/r/mugwc/bgdeptrq?Arg=--mutoken&amp;Arg=PsbKcmNnr67ox6%2BdoH0L511ibiEbv%2BxPIF%2BXXAfgDp7QEPnjtbU8qCDW%2FLq9oB4TZzXLpb2QuoTfxuus5ccYxSrbb2%2B35Fr7VvIbFTqjHe4%3D" TargetMode="External"/><Relationship Id="rId10" Type="http://schemas.openxmlformats.org/officeDocument/2006/relationships/hyperlink" Target="https://munisapp.eastlongmeadowma.gov/prod/munis/gas/app/ua/r/mugwc/bgdeptrq?Arg=--mutoken&amp;Arg=epbbvqGV3%2BcLma4jFx6CIaDXamH8mdxs78vSBlZFxZXOaEqnArDSs7c0koUTzfu3lwIkfmRboYTXEd7LzsN%2BVyxH6OEB%2BBQ7mYpSvfuFZ6A%3D" TargetMode="External"/><Relationship Id="rId19" Type="http://schemas.openxmlformats.org/officeDocument/2006/relationships/hyperlink" Target="https://munisapp.eastlongmeadowma.gov/prod/munis/gas/app/ua/r/mugwc/bgdeptrq?Arg=--mutoken&amp;Arg=6hBp6rVHyWj%2BL4BEPFJ5ntAPvNu1%2Fpp2DYvOWqYJRBaMhNfTDDOQ51aoOl%2FQ5ipTbkK7K9MrcayvZdfAgj%2FO1uqUuKq6YvPas4mQuwkjuO4%3D" TargetMode="External"/><Relationship Id="rId4" Type="http://schemas.openxmlformats.org/officeDocument/2006/relationships/hyperlink" Target="https://munisapp.eastlongmeadowma.gov/prod/munis/gas/app/ua/r/mugwc/bgdeptrq?Arg=--mutoken&amp;Arg=9HMTvZD8Bb3ysy9HVDSpgVK8xWWDotKF1dRutF%2BMdSgz%2BXBBf60eWmiU7gPdyfuQYzlbuHxKWCcET6%2BQDwhHzobdrKP2t4l88P81lmyQZGo%3D" TargetMode="External"/><Relationship Id="rId9" Type="http://schemas.openxmlformats.org/officeDocument/2006/relationships/hyperlink" Target="https://munisapp.eastlongmeadowma.gov/prod/munis/gas/app/ua/r/mugwc/bgdeptrq?Arg=--mutoken&amp;Arg=43ffCUZNH9EqgwVqimls0kchZuaCYDPDYm%2BKryav7XqGV%2BCIMbxTx%2BVjbnLBPqeIM1LjUx504iCtRsDbWRF0MLlSnQzSS%2BYWy9y7jAUujhw%3D" TargetMode="External"/><Relationship Id="rId14" Type="http://schemas.openxmlformats.org/officeDocument/2006/relationships/hyperlink" Target="https://munisapp.eastlongmeadowma.gov/prod/munis/gas/app/ua/r/mugwc/bgdeptrq?Arg=--mutoken&amp;Arg=PnPi8uE8h4Q9SdZ8yI15VGhPOe50sHOOYIw0hL7EitM%2BOc%2FPb7FTHyway%2Bp9jNEFgQVpyuBFKg3PKaUyw11KezEOFs8fv8Ky7LnlNCrwAbE%3D" TargetMode="External"/><Relationship Id="rId22" Type="http://schemas.openxmlformats.org/officeDocument/2006/relationships/hyperlink" Target="https://munisapp.eastlongmeadowma.gov/prod/munis/gas/app/ua/r/mugwc/bgdeptrq?Arg=--mutoken&amp;Arg=h%2BkgSLpg%2B4qW%2Frxq5rFLb5jxKAbtY%2BWAnNhEiRHHFZGilSExOvpteeu75DZDFUW9mq4eii4sUwQCdQbcnl71XUVqhEXo8WDa3DqIKqS50fY%3D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sapp.eastlongmeadowma.gov/prod/munis/gas/app/ua/r/mugwc/bgdeptrq?Arg=--mutoken&amp;Arg=DmSUD2BSumHCWR3VbrnVL80bFoe7aE1%2FzS4UJU1%2FONb3naEpunOVMBgGdgb09KTypTZnrrXpiX5WkFqNa2FuvXjc%2BPAJSO4iYuWSbbLY8qM%3D" TargetMode="External"/><Relationship Id="rId7" Type="http://schemas.openxmlformats.org/officeDocument/2006/relationships/hyperlink" Target="https://munisapp.eastlongmeadowma.gov/prod/munis/gas/app/ua/r/mugwc/bgdeptrq?Arg=--mutoken&amp;Arg=8Ki69CRDywO3%2BLkKSnnvrOzYUeUo8jirHtJf04XFJDBZ4Tdvbcu6hwWpEAP8Np7Khg%2FC8lzqyNgY%2BC8npdbNC%2BFXYhJOL7ilnstBiDJDyJ0%3D" TargetMode="External"/><Relationship Id="rId2" Type="http://schemas.openxmlformats.org/officeDocument/2006/relationships/hyperlink" Target="https://munisapp.eastlongmeadowma.gov/prod/munis/gas/app/ua/r/mugwc/bgdeptrq?Arg=--mutoken&amp;Arg=fLcFfPVwQMrHw0bQeT%2BuAQPHRC8UakMbADNkRtOcTSy5pT3NWJa96AoXg3DtXuX42H%2F%2BHhUt71njl8%2Ft3rX5zSPNMufvvTw9r%2BCh1rN0oZk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eHru8%2BLKjB0JYPkRLWcTvRCufTGneyJ9UkGwl1misD12byk19Bjj3OVagZKHOYGWS%2FvxF1QdP5%2BB84jsHcmNo5LhvSFUJ8JjkdfkVz73msA%3D" TargetMode="External"/><Relationship Id="rId5" Type="http://schemas.openxmlformats.org/officeDocument/2006/relationships/hyperlink" Target="https://munisapp.eastlongmeadowma.gov/prod/munis/gas/app/ua/r/mugwc/bgdeptrq?Arg=--mutoken&amp;Arg=Ev3tM6MS2%2Fd6ZftTw4ge5R7xqlWjkjhTirNI2Q6jqh%2BFhLL6JY%2BqM07fkpNPQvfMyf12P5ci7LZuWIHjJ2%2BoLDw71XP8N5u9OXgs7z6z3T8%3D" TargetMode="External"/><Relationship Id="rId4" Type="http://schemas.openxmlformats.org/officeDocument/2006/relationships/hyperlink" Target="https://munisapp.eastlongmeadowma.gov/prod/munis/gas/app/ua/r/mugwc/bgdeptrq?Arg=--mutoken&amp;Arg=Qq%2FtVHQZOhhhSG%2FtQN0A6uMuvhZxTfX%2BS31hyU0EDph108igYJkLAw6u7w2cglnvRkg6gPpuSaiBr3eOpweAabeDh6x%2FHXt6wR1hIk8Pq6E%3D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sllja4FL1heEmq%2BI5wfHzxGSteJGrHF1BWdOkoXi8iXCFkGc80xZdPDhzJpFa%2FKV0Zee3GZlCgLcMuc9sjq0gqVt8hebbFzrR3ie0sQZ4RY%3D" TargetMode="External"/><Relationship Id="rId13" Type="http://schemas.openxmlformats.org/officeDocument/2006/relationships/hyperlink" Target="https://munisapp.eastlongmeadowma.gov/prod/munis/gas/app/ua/r/mugwc/bgdeptrq?Arg=--mutoken&amp;Arg=kjJ8fjH7qw0uPRVOrKpP17qcT8jqO9QfqoM6r5EocNWLn6DPrW6KKeft6x61r4jdivEMawEjBR2ol86eDCguw2oVSe4jtuxKh4ajrT4klCQ%3D" TargetMode="External"/><Relationship Id="rId18" Type="http://schemas.openxmlformats.org/officeDocument/2006/relationships/hyperlink" Target="https://munisapp.eastlongmeadowma.gov/prod/munis/gas/app/ua/r/mugwc/bgdeptrq?Arg=--mutoken&amp;Arg=yOKGGcNkBjpU9%2BTDVCyn%2Ftxt7WzUgAAjSR88S5DIrX5BPHBcqHEETyfxqZnbOE%2FGN2qikeR2KwCLmeCkDBMw0tx1aLPf8f5ugsb1GO40Sts%3D" TargetMode="External"/><Relationship Id="rId3" Type="http://schemas.openxmlformats.org/officeDocument/2006/relationships/hyperlink" Target="https://munisapp.eastlongmeadowma.gov/prod/munis/gas/app/ua/r/mugwc/bgdeptrq?Arg=--mutoken&amp;Arg=mX8QLz8rUOdBnptEWhqnjToFD3nQW6uruO8xWwnCG0VcGwLieYlqLaNX%2Fj1MukdLqK7dly4L3JemGvbBKzTzOmRiX7%2BwkxHqGGHRPpTt44I%3D" TargetMode="External"/><Relationship Id="rId21" Type="http://schemas.openxmlformats.org/officeDocument/2006/relationships/hyperlink" Target="https://munisapp.eastlongmeadowma.gov/prod/munis/gas/app/ua/r/mugwc/bgdeptrq?Arg=--mutoken&amp;Arg=MSUrGkcOB0aQhYZrP8vU8Dj6k56MW%2Fpj2889qAjfanMvxyRLTb%2FkjLFvj6Z6Nh%2F4pBQEwDLDe4ZQ9XtsdnXguR%2BJ03pmP7FDDpqjttGhbq4%3D" TargetMode="External"/><Relationship Id="rId7" Type="http://schemas.openxmlformats.org/officeDocument/2006/relationships/hyperlink" Target="https://munisapp.eastlongmeadowma.gov/prod/munis/gas/app/ua/r/mugwc/bgdeptrq?Arg=--mutoken&amp;Arg=ujVcVaoOcgJXGDW4rQdid2zGMAiX7kzOOcbftK93KbQHXqKptS6RGv2cG2gLREEqZ%2BK8WpvVXVn6HdnCiNJ9TM2A1RdUyJDqjGtikzPERkw%3D" TargetMode="External"/><Relationship Id="rId12" Type="http://schemas.openxmlformats.org/officeDocument/2006/relationships/hyperlink" Target="https://munisapp.eastlongmeadowma.gov/prod/munis/gas/app/ua/r/mugwc/bgdeptrq?Arg=--mutoken&amp;Arg=uN7tFKLezT%2BYTSLUumJ7c56%2Fejj81e55S3lRTbKnxrfRu8sDQRgjXSZGR%2F6cfaFiFaUNxYfYmpF4Q5bE%2BElM8q%2Fal52ZikevOVx5q3wpOZY%3D" TargetMode="External"/><Relationship Id="rId17" Type="http://schemas.openxmlformats.org/officeDocument/2006/relationships/hyperlink" Target="https://munisapp.eastlongmeadowma.gov/prod/munis/gas/app/ua/r/mugwc/bgdeptrq?Arg=--mutoken&amp;Arg=rZ8bhpOkr35NBGMYkMk9SwSiZ1%2BVMtpgGEMUWFYU3zgAHPAe3OKeg8KF1Dg0%2BtV5wtervwu%2BTH1eocmKXhPYFKI5vg%2BKyGiplNN38Fq3hHk%3D" TargetMode="External"/><Relationship Id="rId2" Type="http://schemas.openxmlformats.org/officeDocument/2006/relationships/hyperlink" Target="https://munisapp.eastlongmeadowma.gov/prod/munis/gas/app/ua/r/mugwc/bgdeptrq?Arg=--mutoken&amp;Arg=CsVTAw65Fyu2KQCnOws5Jo4Ni04RcZIz8%2FRpRjdQRK5AqQp1vKD2COiZp1qEDVA0im156xVH9DsKiRB2kKIW%2Fd3IFfYCw8z6QFiJ%2BP1235k%3D" TargetMode="External"/><Relationship Id="rId16" Type="http://schemas.openxmlformats.org/officeDocument/2006/relationships/hyperlink" Target="https://munisapp.eastlongmeadowma.gov/prod/munis/gas/app/ua/r/mugwc/bgdeptrq?Arg=--mutoken&amp;Arg=c2Tdf1ZziZi%2Bmg%2FBWapjzoBjMC8p65JhBL85WooUQf0jM29YU5XYd94h%2BqtDrObqxhMWIKuS4TidXqh7eYvsL4P7Dq1P18wWiJ0xj4m4sio%3D" TargetMode="External"/><Relationship Id="rId20" Type="http://schemas.openxmlformats.org/officeDocument/2006/relationships/hyperlink" Target="https://munisapp.eastlongmeadowma.gov/prod/munis/gas/app/ua/r/mugwc/bgdeptrq?Arg=--mutoken&amp;Arg=44qfpe4gf2VLfwo1L5Okf5krfwwjxUHkdLScyKLpLaVBHjOR2GuGu2Gp3fpE1jesnb7XbVaVn8%2B7n2nnY7Hf1seVl3I4Fg3Md4PXZ5wjPpI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QMevplS4BVVa21z6DGAygVFiL9Oy3bzeLzlWjNwCHJHesCVHmjydzVCcnzl3oygWUIwvZ3G2QOsWOh4LXAlAseu1Si8w5GyLJZAvcneNSks%3D" TargetMode="External"/><Relationship Id="rId11" Type="http://schemas.openxmlformats.org/officeDocument/2006/relationships/hyperlink" Target="https://munisapp.eastlongmeadowma.gov/prod/munis/gas/app/ua/r/mugwc/bgdeptrq?Arg=--mutoken&amp;Arg=B2jAm5IN1V%2FE9l544oOYlMk1RjgfKlaOupDMles48%2FlsJu2KIunvA%2BiYoy4LIGtHoRoF%2BOrkCeflf8OzXUOZ0QY5CdpAegAeq%2Fp0G1etDwU%3D" TargetMode="External"/><Relationship Id="rId5" Type="http://schemas.openxmlformats.org/officeDocument/2006/relationships/hyperlink" Target="https://munisapp.eastlongmeadowma.gov/prod/munis/gas/app/ua/r/mugwc/bgdeptrq?Arg=--mutoken&amp;Arg=lV84Ym401kmsatMP9VPmPOdJ9MpCIPlsQl61%2Bg8%2BnqavHsxb2SGO3wbRF42LbV383RFhFquaseYVF8LQRSyfawgJNhu7P4P7kNF42wkgq%2BI%3D" TargetMode="External"/><Relationship Id="rId15" Type="http://schemas.openxmlformats.org/officeDocument/2006/relationships/hyperlink" Target="https://munisapp.eastlongmeadowma.gov/prod/munis/gas/app/ua/r/mugwc/bgdeptrq?Arg=--mutoken&amp;Arg=BwsAsROwFCvB4WbJbLonIStDH5awDdnngd1x7g6ghWPYb9fz4vixK%2FVIjsWxadgEKdafYf00tl4Xt%2BDhdEXKYb9mOLM8kchwhsnaWXEFO5A%3D" TargetMode="External"/><Relationship Id="rId23" Type="http://schemas.openxmlformats.org/officeDocument/2006/relationships/hyperlink" Target="https://munisapp.eastlongmeadowma.gov/prod/munis/gas/app/ua/r/mugwc/bgdeptrq?Arg=--mutoken&amp;Arg=azmnei11N5GffoGgho0ROB987cFI0a%2Fq4ygvPsA39FKgfZJV3pUoZpDqB3w4V9Hf4Lfw70mHHAwXP7d4hhdXoSdGrmKnaRcR2NAH83aiOcA%3D" TargetMode="External"/><Relationship Id="rId10" Type="http://schemas.openxmlformats.org/officeDocument/2006/relationships/hyperlink" Target="https://munisapp.eastlongmeadowma.gov/prod/munis/gas/app/ua/r/mugwc/bgdeptrq?Arg=--mutoken&amp;Arg=modFcAlb768yb05GxA70agFJcVFS0Ss4zHxXyIESk2h4WKukqxc6b8WOEzNvCr8eAm7oXeZX%2F6blzcmKS0OX2BkwxGPZpdzuHnB3kT93w5w%3D" TargetMode="External"/><Relationship Id="rId19" Type="http://schemas.openxmlformats.org/officeDocument/2006/relationships/hyperlink" Target="https://munisapp.eastlongmeadowma.gov/prod/munis/gas/app/ua/r/mugwc/bgdeptrq?Arg=--mutoken&amp;Arg=VsKmzIvukyk1U9NfG%2BTxkik9%2BXdrMkx2VhPgbpLtduPRGIUJMrW%2BqQGie4cFoVPd1FypajhjpkCbDhjmh32EaG%2FH69oDmBQcWV%2F2i4fSmek%3D" TargetMode="External"/><Relationship Id="rId4" Type="http://schemas.openxmlformats.org/officeDocument/2006/relationships/hyperlink" Target="https://munisapp.eastlongmeadowma.gov/prod/munis/gas/app/ua/r/mugwc/bgdeptrq?Arg=--mutoken&amp;Arg=ckE6F4V%2FbaQixAjkV4UYZwoFjAFQPB%2BWUfvgeQCC96BGbgUsBqoSNwm4N7UAh21q5qBtkBSvw253ERr41pv%2B8NeVcfzUjjXyIoBL3WfCaYA%3D" TargetMode="External"/><Relationship Id="rId9" Type="http://schemas.openxmlformats.org/officeDocument/2006/relationships/hyperlink" Target="https://munisapp.eastlongmeadowma.gov/prod/munis/gas/app/ua/r/mugwc/bgdeptrq?Arg=--mutoken&amp;Arg=Qc3uWg1wlV18vJ4cH00pjx8l3fXTC%2FEHbUzgwsJj7P2cNlODV6HmIgRCI2Os16DO4By%2BmsMfxFmbMUfiu5tNuPrdZ%2ByCE8eYx2xVd2Wbh14%3D" TargetMode="External"/><Relationship Id="rId14" Type="http://schemas.openxmlformats.org/officeDocument/2006/relationships/hyperlink" Target="https://munisapp.eastlongmeadowma.gov/prod/munis/gas/app/ua/r/mugwc/bgdeptrq?Arg=--mutoken&amp;Arg=n79RXUNyuBTK7ZOMVi5rH0cMlxqYoTTsrPx7gemF5C36yZV7WNHLrRhs3%2BNCBy4n1ieG%2B%2Bkdpyx%2BVEZDnKIZvPvx8jQSXSzSpNcXR6CjE%2BM%3D" TargetMode="External"/><Relationship Id="rId22" Type="http://schemas.openxmlformats.org/officeDocument/2006/relationships/hyperlink" Target="https://munisapp.eastlongmeadowma.gov/prod/munis/gas/app/ua/r/mugwc/bgdeptrq?Arg=--mutoken&amp;Arg=TWO5gr2MQkpTgDSYvTpnO2cwVMeGOWFkUncH%2Fq7hf4sdWSKVMMZ6n9k61AEl92YPtvWCu9P0zH3RtJGmii6a16ujTBod%2B%2BM%2FlrBp6sIY07c%3D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sapp.eastlongmeadowma.gov/prod/munis/gas/app/ua/r/mugwc/bgdeptrq?Arg=--mutoken&amp;Arg=EClpElFoNFKxyu3gXIXmYOHPzwpyi3I5R8KgoCJvOqUhWcThWKUX%2FGS9jSoh3GwtDfbwXxavelCrfxABv05gArMtFh%2F9em5Izx0uj3mTktI%3D" TargetMode="External"/><Relationship Id="rId2" Type="http://schemas.openxmlformats.org/officeDocument/2006/relationships/hyperlink" Target="https://munisapp.eastlongmeadowma.gov/prod/munis/gas/app/ua/r/mugwc/bgdeptrq?Arg=--mutoken&amp;Arg=1kXTnW7qnGX4odtOIwG1PI%2BGQnP2KPbgr6QahCRCBXfD2flqDG5Du%2BnYnDoQjUz4bawMn6kB%2Bg8V5BXN6wc9SR48MzIrCT3pYOBIdCX3rHQ%3D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unisapp.eastlongmeadowma.gov/prod/munis/gas/app/ua/r/mugwc/bgdeptrq?Arg=--mutoken&amp;Arg=r66O3tKBY09aLJ0rVwtAwO4y4jsofkuEEAxoDx2cNn5HExjFmWcctiiVIrM5VipoHPh4QYYGsVkBzRxbUmqyGMOQk2eu8cRk1GCpfF5shkA%3D" TargetMode="Externa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Fs4QUJ7qPNT5CT%2BpeYiu2xtK2MCocM9CHTQH2svh15TTYUChZwPXjq7HyjHy0fqL1cP8cpLMGlnhPeM%2Bp60A%2BpPMVaH9DF9qifxVLYNAXYw%3D" TargetMode="External"/><Relationship Id="rId3" Type="http://schemas.openxmlformats.org/officeDocument/2006/relationships/hyperlink" Target="https://munisapp.eastlongmeadowma.gov/prod/munis/gas/app/ua/r/mugwc/bgdeptrq?Arg=--mutoken&amp;Arg=Q5dUu8cwLu77HtF9zIjdErO0f%2BGzjyP2mWrvAKETyyZqwPbOniv%2BcGEPZL0SMYQh%2BHgyRmJHqEOPwcUAqiWyx4YjFlR1YtS8seA0HXWu29w%3D" TargetMode="External"/><Relationship Id="rId7" Type="http://schemas.openxmlformats.org/officeDocument/2006/relationships/hyperlink" Target="https://munisapp.eastlongmeadowma.gov/prod/munis/gas/app/ua/r/mugwc/bgdeptrq?Arg=--mutoken&amp;Arg=dxrpecR6OQGTHRUnuvpSRy%2FpH6aPJfTycu6J8JiAD60a6IDeug6c4PdUJFKuvPhfPDB26TWAcKd3FUBmfnCHtA9gXu31ROGvuoSO247sXVw%3D" TargetMode="External"/><Relationship Id="rId2" Type="http://schemas.openxmlformats.org/officeDocument/2006/relationships/hyperlink" Target="https://munisapp.eastlongmeadowma.gov/prod/munis/gas/app/ua/r/mugwc/bgdeptrq?Arg=--mutoken&amp;Arg=c4bGCapuuhSGxSLwEoWcsboR0UWdX%2FTlgvVEMzL9Ok73wbVnQM9tCBnX2zmyNtf4MRgdtlM6%2BrhL5%2BfKIhAyRvz%2BxCbSsPRk9HCU5Q3OPs4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W1AF07knca6YtDQT4HoqXO6wgN6V0qfgyDSu1aaLmNIOS9SBEsthRSU3ktYUNxvCD6t%2BsZnc%2F0cCEXasurrZalVS%2FH7cxMiUD4ckew73FQ4%3D" TargetMode="External"/><Relationship Id="rId5" Type="http://schemas.openxmlformats.org/officeDocument/2006/relationships/hyperlink" Target="https://munisapp.eastlongmeadowma.gov/prod/munis/gas/app/ua/r/mugwc/bgdeptrq?Arg=--mutoken&amp;Arg=HhjdfhCPk7ERVOsUTAYGgzguFieIzehHO%2B%2BNI%2BOy14Dj99TV9utr%2Fs6dYb08pB7hIpKMlg4btLS3YsYCL1CHaVQjIeeUGw2QLpfNBEUjCiw%3D" TargetMode="External"/><Relationship Id="rId4" Type="http://schemas.openxmlformats.org/officeDocument/2006/relationships/hyperlink" Target="https://munisapp.eastlongmeadowma.gov/prod/munis/gas/app/ua/r/mugwc/bgdeptrq?Arg=--mutoken&amp;Arg=A6mcQmpXPt6L8NXLGoTSh7sc8O3T1kfyvwHFdSRHEwVx%2BXLOhj1HrBGjo%2FcTFS75rDk%2FpvYRqSmWe%2BVbysN2N2lYA4tPpaqwpcxn4Ho%2BEjY%3D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VvVdvrGHwsWthj2a8bd0FmobVLfoDcdKtxR02yRxA%2BxsbvzloS4NaQ33i7yfQ%2FRL2gqgwqMRSyxibjz6BX6soQvov6nytJpqbw5%2BqA1eT8s%3D" TargetMode="External"/><Relationship Id="rId13" Type="http://schemas.openxmlformats.org/officeDocument/2006/relationships/hyperlink" Target="https://munisapp.eastlongmeadowma.gov/prod/munis/gas/app/ua/r/mugwc/bgdeptrq?Arg=--mutoken&amp;Arg=UIT6lvonu4HxTiSYKbfZztXIt%2Bh37yVMM8%2BxeUETiSymgZtkxh3DtTaUWSIy%2F3lRt3ROhCYNYRQg9U628IubYf9HRGZGzuaJ5MuSvM%2FbHXE%3D" TargetMode="External"/><Relationship Id="rId3" Type="http://schemas.openxmlformats.org/officeDocument/2006/relationships/hyperlink" Target="https://munisapp.eastlongmeadowma.gov/prod/munis/gas/app/ua/r/mugwc/bgdeptrq?Arg=--mutoken&amp;Arg=wyphrJvapMQTeJYD8MyY27E1olso4f0LqntLBUD1Ml%2BaJDxnvabEkMGRutNIUfCWjjczr858F8OOAFhjQR3zXXiP0BXYFqdzd82V%2Fvn1oIs%3D" TargetMode="External"/><Relationship Id="rId7" Type="http://schemas.openxmlformats.org/officeDocument/2006/relationships/hyperlink" Target="https://munisapp.eastlongmeadowma.gov/prod/munis/gas/app/ua/r/mugwc/bgdeptrq?Arg=--mutoken&amp;Arg=S%2BWN9oLMH8jdv9lwVfuME3W3DW2cTiGG5DuAfeHinUtnasvLWkrOEdCWSX2AjNqwLmiRNbP8Y4En5a303gvhBd%2BPLUd%2BnG9S9%2BHxk75PxQg%3D" TargetMode="External"/><Relationship Id="rId12" Type="http://schemas.openxmlformats.org/officeDocument/2006/relationships/hyperlink" Target="https://munisapp.eastlongmeadowma.gov/prod/munis/gas/app/ua/r/mugwc/bgdeptrq?Arg=--mutoken&amp;Arg=PdYy72%2FLD9SlGMWVRW2MLq4MzzvyPWQGd2Uqhbzib5NqSLSYL2bbB%2FNt0lERqQB0goMnjaNTHfJS9OjUjOr3sYgEIFNdXL%2B8AwGH6fRTjvA%3D" TargetMode="External"/><Relationship Id="rId17" Type="http://schemas.openxmlformats.org/officeDocument/2006/relationships/hyperlink" Target="https://munisapp.eastlongmeadowma.gov/prod/munis/gas/app/ua/r/mugwc/bgdeptrq?Arg=--mutoken&amp;Arg=TjbRcvpzsPDqK9%2BYoI3Z6D7YZ2SpdDrkkWjkG147ANbuUyDjkLamTNCLPo1tj%2FQRonat9qmd6bt9HjiZMBUSHByUkZO1LL%2Boqs7HG5urYd0%3D" TargetMode="External"/><Relationship Id="rId2" Type="http://schemas.openxmlformats.org/officeDocument/2006/relationships/hyperlink" Target="https://munisapp.eastlongmeadowma.gov/prod/munis/gas/app/ua/r/mugwc/bgdeptrq?Arg=--mutoken&amp;Arg=aTy3%2B%2BYDz3hxjZFwjStZ9YXW%2BJfe%2FFcHt7iEE4cLO3NlCZf1cacWL7YdTxIqlVHeC36qQT3JvAl92Rfj6ebG6hrX35uyJrNyMJawn4oG0ik%3D" TargetMode="External"/><Relationship Id="rId16" Type="http://schemas.openxmlformats.org/officeDocument/2006/relationships/hyperlink" Target="https://munisapp.eastlongmeadowma.gov/prod/munis/gas/app/ua/r/mugwc/bgdeptrq?Arg=--mutoken&amp;Arg=KtN7QcMYLlVCdwi5u8f8i3nKefJbVOOiz4sdyzT6YsD6YMslI%2FG%2B%2FfA%2BKYbmsZY3dJ6%2FHc2U0EiiJs4ISHV5XcUfIyD3QytNeM1HG3MNiAk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P%2F9QGB462tJvlAar8O2jU2GXeZGjHMfkvKniidHb3w4%2FE2kTR7ojASj8niBHYEhMze50QVTWJ0BZVKhP8F0%2BbilJnBZRVbkKps5HHZAxm%2BM%3D" TargetMode="External"/><Relationship Id="rId11" Type="http://schemas.openxmlformats.org/officeDocument/2006/relationships/hyperlink" Target="https://munisapp.eastlongmeadowma.gov/prod/munis/gas/app/ua/r/mugwc/bgdeptrq?Arg=--mutoken&amp;Arg=C5L5o0OOYq1mnOi9SxUPVUFaWjGDypen8DKSrVlcPWOuOiOkskuncSofPDFuCDZ3Imif9SJ7AG9AVpGMRYUVcDPIxiQvLCZCnA6MXLZHt2Q%3D" TargetMode="External"/><Relationship Id="rId5" Type="http://schemas.openxmlformats.org/officeDocument/2006/relationships/hyperlink" Target="https://munisapp.eastlongmeadowma.gov/prod/munis/gas/app/ua/r/mugwc/bgdeptrq?Arg=--mutoken&amp;Arg=3lRlR1IIXcnNagby18YmnHy9vIabZmBnf7GaisTXzuHM1aHIO9DaRb3v3uFMfvpaE3lqhNDwZ6NyqoSQ0aCyM2Ztq0ab8wAce6gHn1Ncq%2Bo%3D" TargetMode="External"/><Relationship Id="rId15" Type="http://schemas.openxmlformats.org/officeDocument/2006/relationships/hyperlink" Target="https://munisapp.eastlongmeadowma.gov/prod/munis/gas/app/ua/r/mugwc/bgdeptrq?Arg=--mutoken&amp;Arg=2H5ZyMTSmi06efTcCSn7efHniYsCCUGPxCac8Rxdrt3hJP%2Baj5Y7ZM6ci6Z5L6OQnENMkXmUaiwpd85MlhRqcwSdBDRrIfBqU%2FLEbxI9wvM%3D" TargetMode="External"/><Relationship Id="rId10" Type="http://schemas.openxmlformats.org/officeDocument/2006/relationships/hyperlink" Target="https://munisapp.eastlongmeadowma.gov/prod/munis/gas/app/ua/r/mugwc/bgdeptrq?Arg=--mutoken&amp;Arg=AykpWNlXYpfNjNJoGNG643oSffVmmneMKL2vyZi2B9S4En7BZISV2nWZPD4HQ1KSCARo8LqlUkaaGwEZa5tN8tVW6vFqaLThdyRf3oaYS14%3D" TargetMode="External"/><Relationship Id="rId4" Type="http://schemas.openxmlformats.org/officeDocument/2006/relationships/hyperlink" Target="https://munisapp.eastlongmeadowma.gov/prod/munis/gas/app/ua/r/mugwc/bgdeptrq?Arg=--mutoken&amp;Arg=K2jAsctAebnXooE5hr4xTiwatiKFXTad%2BNy6XdbRLqPspWkTEj0qMXlDdgDCmniCQfkInQuLhK4m2IWC8vhNbeFBmK7ob4dXbLmUdq%2FJIT0%3D" TargetMode="External"/><Relationship Id="rId9" Type="http://schemas.openxmlformats.org/officeDocument/2006/relationships/hyperlink" Target="https://munisapp.eastlongmeadowma.gov/prod/munis/gas/app/ua/r/mugwc/bgdeptrq?Arg=--mutoken&amp;Arg=spF5gEZkdgrYajwTJdPWOGMaJRV8tihIjBY83JDWPqyg%2FI1WT1oYBEf1mM0yOWuwdVZnBQ1N3AL5ngz7z11RZO%2BqCEWfGbDDegcWytTzVdc%3D" TargetMode="External"/><Relationship Id="rId14" Type="http://schemas.openxmlformats.org/officeDocument/2006/relationships/hyperlink" Target="https://munisapp.eastlongmeadowma.gov/prod/munis/gas/app/ua/r/mugwc/bgdeptrq?Arg=--mutoken&amp;Arg=LNNxk6XYDvO4%2BWzU1LyA9b35g82ZApZt%2B%2BUQsyFzO9tNul7Jctc43mjIdPrlQuMw8OZ7sHu0bDFkEf9f3RjLek7wgCrRGML%2BjYEIndZM3Ko%3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%2FAZxIXLa7TboezKGAWjihEUnO3BvrqPgiP4SgduNdAvRs8%2Bsf8PV35rta2zaei7xxn5rt1QgQw%2FdRGqVyihXgyg4i4YqzlhjM41YU8PvU7E%3D" TargetMode="External"/><Relationship Id="rId13" Type="http://schemas.openxmlformats.org/officeDocument/2006/relationships/hyperlink" Target="https://munisapp.eastlongmeadowma.gov/prod/munis/gas/app/ua/r/mugwc/bgdeptrq?Arg=--mutoken&amp;Arg=02xaGbLjDR5G4g7TkTdyOr9qiRxvqXQPyPQabjaYAUZmccbVp43DSv9dt2wZfEt0zhDaf4hw2KFCggGPNZGc2ypmkmNHMl7J3FHBM8TIjGQ%3D" TargetMode="External"/><Relationship Id="rId18" Type="http://schemas.openxmlformats.org/officeDocument/2006/relationships/hyperlink" Target="https://munisapp.eastlongmeadowma.gov/prod/munis/gas/app/ua/r/mugwc/bgdeptrq?Arg=--mutoken&amp;Arg=afuZG8hJjYD4iNvc2mwrtba7PHXjm2jElupjdTz4TZSFXNMXFWJpXgpptRcTggEQqq76JDJWUULj4GJiU2CB2Ik9qhKoHWRKgLIjqMo2TaU%3D" TargetMode="External"/><Relationship Id="rId3" Type="http://schemas.openxmlformats.org/officeDocument/2006/relationships/hyperlink" Target="https://munisapp.eastlongmeadowma.gov/prod/munis/gas/app/ua/r/mugwc/bgdeptrq?Arg=--mutoken&amp;Arg=2M8xWgfQluTe9%2BANvZajtwWujxG%2FQyXPb%2BJKIB4spAaXxS5binDTf804sW8o9onNDvkeOVZsoiXxSaMxezIyMe6LdcFWF1X4ZDUYIv3T1FY%3D" TargetMode="External"/><Relationship Id="rId21" Type="http://schemas.openxmlformats.org/officeDocument/2006/relationships/hyperlink" Target="https://munisapp.eastlongmeadowma.gov/prod/munis/gas/app/ua/r/mugwc/bgdeptrq?Arg=--mutoken&amp;Arg=5uSTWXUtltgGYZPAf0gzES6F3Irfl4GRqMHPHjH1QDIZHF1hD94htuiaUBU9nV6btZ%2BA1Rq2EhjSDX1kuNsrd04C3gw3yCyRBGTjVJlDB1g%3D" TargetMode="External"/><Relationship Id="rId7" Type="http://schemas.openxmlformats.org/officeDocument/2006/relationships/hyperlink" Target="https://munisapp.eastlongmeadowma.gov/prod/munis/gas/app/ua/r/mugwc/bgdeptrq?Arg=--mutoken&amp;Arg=IovsoYB2j31YhbxTNovJ5h%2BZ8ZMVAQjU%2FA5AZtfS%2FMSO1cAvyJMYpXc2EftrsYC5KT3SzwARVc6322diJgb9r4F7vC17o7cv%2BPypnokGiPg%3D" TargetMode="External"/><Relationship Id="rId12" Type="http://schemas.openxmlformats.org/officeDocument/2006/relationships/hyperlink" Target="https://munisapp.eastlongmeadowma.gov/prod/munis/gas/app/ua/r/mugwc/bgdeptrq?Arg=--mutoken&amp;Arg=HyIrwX%2F5F8CoThEPH47VP%2FUOAGUcr0oHCerXy2T7z8p0BvrH11tHyt%2BeO4txjnJsqKZv5PoSZhsSiW4385uJML583oIqR6CkGhbTQPb%2BHHo%3D" TargetMode="External"/><Relationship Id="rId17" Type="http://schemas.openxmlformats.org/officeDocument/2006/relationships/hyperlink" Target="https://munisapp.eastlongmeadowma.gov/prod/munis/gas/app/ua/r/mugwc/bgdeptrq?Arg=--mutoken&amp;Arg=WcT7Mvg%2B8wsgfqyDFHiKunsLs8KB8Jcjv1aNRi%2Fsr7RdUK5hehMiwHLraWkEWbn%2FfeTBPD6mH7ri96UtirYMTgLFPWz2LY85taGvsLdt9KI%3D" TargetMode="External"/><Relationship Id="rId2" Type="http://schemas.openxmlformats.org/officeDocument/2006/relationships/hyperlink" Target="https://munisapp.eastlongmeadowma.gov/prod/munis/gas/app/ua/r/mugwc/bgdeptrq?Arg=--mutoken&amp;Arg=pPew9n0bbnCA2E7SGuXr0lgSlask5EX05DDTJi1qLEvm7DE1mKNE0j%2FFFY9ewUedUn8gyZVrlxeN1BIudlNGAESHqaLOV3uJQCViNLQ5%2FgA%3D" TargetMode="External"/><Relationship Id="rId16" Type="http://schemas.openxmlformats.org/officeDocument/2006/relationships/hyperlink" Target="https://munisapp.eastlongmeadowma.gov/prod/munis/gas/app/ua/r/mugwc/bgdeptrq?Arg=--mutoken&amp;Arg=wUV60iZADguLQLsnAwfVpyf5%2FUR2HvexUPxZnvrNZ73X1IZ1S1Ne1p4BNh9tS4P07Y6Od8shUSmZo59Hne%2BYeSaZj45JagTiJ5EzQnmgTBk%3D" TargetMode="External"/><Relationship Id="rId20" Type="http://schemas.openxmlformats.org/officeDocument/2006/relationships/hyperlink" Target="https://munisapp.eastlongmeadowma.gov/prod/munis/gas/app/ua/r/mugwc/bgdeptrq?Arg=--mutoken&amp;Arg=OVq13%2FWuls5NIq2l%2BzY8XRkCXpI2RIGWdvDQQCE4PmuL5%2Bz5hdriAOObiYVrd8ebPlzuCdSQp4Pw2Ujy%2BMMxg%2FxeBmcQdOmCLfXaM%2FA9qds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Ybd3QxvXhwdOZ6frI9WZorxWs1r78Hh2u6TAdtUxuFCLe%2FtUVBdBKTnCCvUoQDYSwIahbxaXF4GJkqrOzU9e%2BKyTlx%2FWaD8t0nLMHp5P3eo%3D" TargetMode="External"/><Relationship Id="rId11" Type="http://schemas.openxmlformats.org/officeDocument/2006/relationships/hyperlink" Target="https://munisapp.eastlongmeadowma.gov/prod/munis/gas/app/ua/r/mugwc/bgdeptrq?Arg=--mutoken&amp;Arg=AIOUNA5a394U4iyEW59FOezRsaOuK5ZZ61KkQXYjgKByTju7zRFSeVzGqLCvJcqgRrxhr4elLyBQzdTx0GG%2BDp9yYiS89h4E4CZYHDTNlqc%3D" TargetMode="External"/><Relationship Id="rId5" Type="http://schemas.openxmlformats.org/officeDocument/2006/relationships/hyperlink" Target="https://munisapp.eastlongmeadowma.gov/prod/munis/gas/app/ua/r/mugwc/bgdeptrq?Arg=--mutoken&amp;Arg=Fww%2FzLb0dAcRQ47sdoolgGK2RgENcMXDaquFekpQx4XnLf8tquFHGufI5pPULb0lPviprMF2BvxrhSbWIGPMNu3O74yuvBVxHKZlZ1VnAvo%3D" TargetMode="External"/><Relationship Id="rId15" Type="http://schemas.openxmlformats.org/officeDocument/2006/relationships/hyperlink" Target="https://munisapp.eastlongmeadowma.gov/prod/munis/gas/app/ua/r/mugwc/bgdeptrq?Arg=--mutoken&amp;Arg=6FyEEcFRBwpT1bFgRNdZkCnodg3PbcNe4FKDNEzQ26X84gVCGg%2Bc46c6HX0ksCyjyzSsLVIvEJ2N9Y72DYbo4XlS3gsxjmSWLxRdSE7ulhA%3D" TargetMode="External"/><Relationship Id="rId23" Type="http://schemas.openxmlformats.org/officeDocument/2006/relationships/hyperlink" Target="https://munisapp.eastlongmeadowma.gov/prod/munis/gas/app/ua/r/mugwc/bgdeptrq?Arg=--mutoken&amp;Arg=yfHFg%2Fry0etJldpfGyxssLHOValj11leUAghgEIzGVam6qUmuMheNz5v8LM7RBF28QKYhIlXF8Fz5no9zWQXLgwiJ5bZmVDvKAI6wkSTryk%3D" TargetMode="External"/><Relationship Id="rId10" Type="http://schemas.openxmlformats.org/officeDocument/2006/relationships/hyperlink" Target="https://munisapp.eastlongmeadowma.gov/prod/munis/gas/app/ua/r/mugwc/bgdeptrq?Arg=--mutoken&amp;Arg=UOBzJRZ0mYXrFB5hRwqB2ZrLaSaK7faTCzOThvt%2FJQQu6%2FVlYWFvnNHn7zTlmbwbpwV3jtd3BwhLbizuy4dzZ%2Brn9qu%2Bd5an%2BdYxrg2msxc%3D" TargetMode="External"/><Relationship Id="rId19" Type="http://schemas.openxmlformats.org/officeDocument/2006/relationships/hyperlink" Target="https://munisapp.eastlongmeadowma.gov/prod/munis/gas/app/ua/r/mugwc/bgdeptrq?Arg=--mutoken&amp;Arg=VyR90ia0lBIbU7T%2B0uzZgNh6wNkq8YdE7tcKBaFk%2BhWjlbwyS2JGSy4uZATikvsXY5M621mU6cyXb42va6HhUxD5HGkvm8mM8v1m81O0Vbk%3D" TargetMode="External"/><Relationship Id="rId4" Type="http://schemas.openxmlformats.org/officeDocument/2006/relationships/hyperlink" Target="https://munisapp.eastlongmeadowma.gov/prod/munis/gas/app/ua/r/mugwc/bgdeptrq?Arg=--mutoken&amp;Arg=c%2Fztn5aBk1hET2kw%2FhLySy0%2FpSnhwf7fOo8V%2BJSc1iWHfRgMtsp%2BrNC1NQdSfwQIwMcaOnPqWxf5roieMnt9OTaKsktmZTO5yZyPgOclA98%3D" TargetMode="External"/><Relationship Id="rId9" Type="http://schemas.openxmlformats.org/officeDocument/2006/relationships/hyperlink" Target="https://munisapp.eastlongmeadowma.gov/prod/munis/gas/app/ua/r/mugwc/bgdeptrq?Arg=--mutoken&amp;Arg=BUZTJvQw3BgI5yzaX2BCt1Vqi63t%2FYAKt%2BKKAl0w%2Fn3lGnZSxUTQoqcyBpoJllr0N6xtEVy6zY%2FdODMSaD9SG550UdLTLBCh%2BACbCIK%2B0PU%3D" TargetMode="External"/><Relationship Id="rId14" Type="http://schemas.openxmlformats.org/officeDocument/2006/relationships/hyperlink" Target="https://munisapp.eastlongmeadowma.gov/prod/munis/gas/app/ua/r/mugwc/bgdeptrq?Arg=--mutoken&amp;Arg=8jgs2hVQXQpLzfu4u6ZGifMTEveQ3bUQYFAPMOsak7gDTzjnaTdKDBL1gu9swXLD3%2F2FFRmXd%2F2fBVPUOm6Y2SJMRLSvG9dTANi6os9gDJA%3D" TargetMode="External"/><Relationship Id="rId22" Type="http://schemas.openxmlformats.org/officeDocument/2006/relationships/hyperlink" Target="https://munisapp.eastlongmeadowma.gov/prod/munis/gas/app/ua/r/mugwc/bgdeptrq?Arg=--mutoken&amp;Arg=xQPWQmOME30BOJCkoYrHXnZW7SCNAj21BqhlQiGBEKFwxgwD%2BquYGOsW68LfI6wWDPMfY%2FD%2Bl4%2BPmiYBV2MBhoYmE76%2FXberhNlz%2BJsj9K4%3D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Ma3ocPo5Tz0RlntuWEDC75fCxPPuahskWXmZa39xMrdpWSjmejHtBmrGGzzU3ijjtyZ9wOjrUt2UPphGJSEnTrLxJ1Loy82tvzQ2%2BcplD4M%3D" TargetMode="External"/><Relationship Id="rId13" Type="http://schemas.openxmlformats.org/officeDocument/2006/relationships/hyperlink" Target="https://munisapp.eastlongmeadowma.gov/prod/munis/gas/app/ua/r/mugwc/bgdeptrq?Arg=--mutoken&amp;Arg=CT70YnqdUwODb1f3X4aBD35M%2BOM8s7TDFgYyjZexZfqZEUS5mn4Tsrzt1E24v%2F6vudOHnAwvFZr%2BfCRnQR9acCIp7F6wVWYOF1uzFENDd6o%3D" TargetMode="External"/><Relationship Id="rId3" Type="http://schemas.openxmlformats.org/officeDocument/2006/relationships/hyperlink" Target="https://munisapp.eastlongmeadowma.gov/prod/munis/gas/app/ua/r/mugwc/bgdeptrq?Arg=--mutoken&amp;Arg=MSts1xjZjXrkDXupfifyjZXdaIM1cwavDQJ%2FB%2By7VbptYdIgzey8dKvL8Z3KRbj%2BuQNnMl%2BAb7NSyLvVfwxIJMQzEZedW1aIDLLkz6hD0LA%3D" TargetMode="External"/><Relationship Id="rId7" Type="http://schemas.openxmlformats.org/officeDocument/2006/relationships/hyperlink" Target="https://munisapp.eastlongmeadowma.gov/prod/munis/gas/app/ua/r/mugwc/bgdeptrq?Arg=--mutoken&amp;Arg=WJ3rApiCICTswph6UTeTfS8%2B%2F5hkLcPxPHVfCSgebd4SBPVitMhmX2PPKUdcDeXLTnSvcqTvYqarQ%2BKVIqnMdmblswXtB0otIrVStRp0gzY%3D" TargetMode="External"/><Relationship Id="rId12" Type="http://schemas.openxmlformats.org/officeDocument/2006/relationships/hyperlink" Target="https://munisapp.eastlongmeadowma.gov/prod/munis/gas/app/ua/r/mugwc/bgdeptrq?Arg=--mutoken&amp;Arg=qSkGf4onjeDmseKao3CTejCbzqQ%2Frys3yncqppH8qLlkm4d0ekwO7QuVHaX6VDfbaGQ6ekkRxwjqvfleDhkDDydytG%2FvvVEvgCgdc2HAzd0%3D" TargetMode="External"/><Relationship Id="rId17" Type="http://schemas.openxmlformats.org/officeDocument/2006/relationships/hyperlink" Target="https://munisapp.eastlongmeadowma.gov/prod/munis/gas/app/ua/r/mugwc/bgdeptrq?Arg=--mutoken&amp;Arg=wDjHqVyum%2BtP2WaBrvQsAwzLOoogQVdUpaVOt%2FsdqDbqWRSEcAId%2Fm5hltwMEEZP0vk2NXPrGuibPNHe%2FTAKorMzYJVY1HpQqPYte8NuT7c%3D" TargetMode="External"/><Relationship Id="rId2" Type="http://schemas.openxmlformats.org/officeDocument/2006/relationships/hyperlink" Target="https://munisapp.eastlongmeadowma.gov/prod/munis/gas/app/ua/r/mugwc/bgdeptrq?Arg=--mutoken&amp;Arg=Lo9r0FZWvbXLDncMnM57yAmO1Er0Z7kZPjW4k7%2BXM1oWwu0ph%2BjXAJ3nshN%2B2RU1DgtgyGwcGGo0vwnHo5w92X%2FqofeZ9dsax1D3T4Uahn8%3D" TargetMode="External"/><Relationship Id="rId16" Type="http://schemas.openxmlformats.org/officeDocument/2006/relationships/hyperlink" Target="https://munisapp.eastlongmeadowma.gov/prod/munis/gas/app/ua/r/mugwc/bgdeptrq?Arg=--mutoken&amp;Arg=Hsaa9ZWiMEDrF8ISZTdgE%2BCLfjZKb2AEtxghFwRJf1guRNhfoufC4jEiL9jjnROv6UvMUs%2FogpTcdIVSRtsqHdKtbKAUNhwmc1hukckcahQ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Xn0YoyKbhmWZaudS%2FbBFS5SC25Pav%2Bf1sQxWmYOkp7vyo%2BSyMAba4dC8BIkNGDlYWR%2Fi%2FuDH2VCbiWClgKNC9FGX7wOviV%2F8SSp7z8iNxnA%3D" TargetMode="External"/><Relationship Id="rId11" Type="http://schemas.openxmlformats.org/officeDocument/2006/relationships/hyperlink" Target="https://munisapp.eastlongmeadowma.gov/prod/munis/gas/app/ua/r/mugwc/bgdeptrq?Arg=--mutoken&amp;Arg=0tNYMAtDZ7CySAZHFxONEK20Bz7kKREbA6M9TzqlDzfw0NZt3hEzpU3Vgp2sr5DyyyGynysTaEw9RrrxjFPd9ZvTeumG8O0cs0mFEYe1N5E%3D" TargetMode="External"/><Relationship Id="rId5" Type="http://schemas.openxmlformats.org/officeDocument/2006/relationships/hyperlink" Target="https://munisapp.eastlongmeadowma.gov/prod/munis/gas/app/ua/r/mugwc/bgdeptrq?Arg=--mutoken&amp;Arg=QKF%2BkcdQGSYBobbbkrGyRH4%2BM2Pe5jPDHG6JiXdNz%2FDj5nrO4OJBPkdhFQETl%2BOlJey7dNTdjsvQgA6romNYK4urr7pB3fL6NE2K8fCDBvw%3D" TargetMode="External"/><Relationship Id="rId15" Type="http://schemas.openxmlformats.org/officeDocument/2006/relationships/hyperlink" Target="https://munisapp.eastlongmeadowma.gov/prod/munis/gas/app/ua/r/mugwc/bgdeptrq?Arg=--mutoken&amp;Arg=lUbZIfTqlmxx9lQ7cjIP1HsxSJ%2FVFK8ZZ2lZ3oVb7RtcnRrng%2F9jes0aOwSlp2qGWwoEPGB1iLKFDhRuZmDCRNgeNxiETSOowESkMcelTxw%3D" TargetMode="External"/><Relationship Id="rId10" Type="http://schemas.openxmlformats.org/officeDocument/2006/relationships/hyperlink" Target="https://munisapp.eastlongmeadowma.gov/prod/munis/gas/app/ua/r/mugwc/bgdeptrq?Arg=--mutoken&amp;Arg=ZWcIz%2FMpHytcNhtPh1sLkrHvyPpwQfeZKI2etBRSFwDLVeHnSAU%2BZHOmvcTgA1vyMdtuLsJQnCEvOBaw1DjADIqN5lIEsh1R03IsO1GCYCE%3D" TargetMode="External"/><Relationship Id="rId4" Type="http://schemas.openxmlformats.org/officeDocument/2006/relationships/hyperlink" Target="https://munisapp.eastlongmeadowma.gov/prod/munis/gas/app/ua/r/mugwc/bgdeptrq?Arg=--mutoken&amp;Arg=6ZqOBk4JCOo11KWRs8ImY2iH4G5%2F5mDwsB4qJFvdfm0ebNXVG4nFKFrJ3zCBcTZzSlR6cIYBq2mOdJGWbx1hHeU2sWgR56F3BT%2F5nw5lbTI%3D" TargetMode="External"/><Relationship Id="rId9" Type="http://schemas.openxmlformats.org/officeDocument/2006/relationships/hyperlink" Target="https://munisapp.eastlongmeadowma.gov/prod/munis/gas/app/ua/r/mugwc/bgdeptrq?Arg=--mutoken&amp;Arg=1dOoC054zI2%2Bdk3VNPWaruu9plS9TGBiRl9a7%2B34XRE%2F7ps5SuYxZO9%2FrDnyPyJ79iZwhIjvmwBgWqk39GqrRdp%2F%2F6luPZh32sgo0ytTt7o%3D" TargetMode="External"/><Relationship Id="rId14" Type="http://schemas.openxmlformats.org/officeDocument/2006/relationships/hyperlink" Target="https://munisapp.eastlongmeadowma.gov/prod/munis/gas/app/ua/r/mugwc/bgdeptrq?Arg=--mutoken&amp;Arg=Hxj%2Fhgn%2F60QRH6WteiLr5L%2BCNtokRhbxgKSa2iTxjNRGHJ0P3L%2BRv0Bn698cl9N1TZScN9itK9PmjkLS9C1uKCJJC%2BU8kxmwmHiHsBtay3U%3D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QcgGAg3ib2SylbEuQZ1EayznTaBGWrYrxIwhpgLYzVhirXBgGrSmwCdmHx%2BWYylBXMODPUMfSJRbBQJDpmYSVNCIZFPlzNDEisEXBIwxC0g%3D" TargetMode="External"/><Relationship Id="rId13" Type="http://schemas.openxmlformats.org/officeDocument/2006/relationships/hyperlink" Target="https://munisapp.eastlongmeadowma.gov/prod/munis/gas/app/ua/r/mugwc/bgdeptrq?Arg=--mutoken&amp;Arg=jU7EpN%2BPaJsJdd1xpQNqt%2BVeIX%2BQskwTSNqmev22lDN%2FQaBX4VZfEyAnmciROMs%2BEgSAhZL0W7vs9TD803SfjCJXjBa8Z5%2Fc%2BP7fzpiA7J4%3D" TargetMode="External"/><Relationship Id="rId18" Type="http://schemas.openxmlformats.org/officeDocument/2006/relationships/hyperlink" Target="https://munisapp.eastlongmeadowma.gov/prod/munis/gas/app/ua/r/mugwc/bgdeptrq?Arg=--mutoken&amp;Arg=CJha9mQB020punaBTXPGt3KiHyjcXwDwla1HJEr7yv3XFaa%2BEjIZjrHM7qeFv0lIMn3PzklteUyYda9976XZJIQJDoaxq56W1j8bON1Cbgk%3D" TargetMode="External"/><Relationship Id="rId3" Type="http://schemas.openxmlformats.org/officeDocument/2006/relationships/hyperlink" Target="https://munisapp.eastlongmeadowma.gov/prod/munis/gas/app/ua/r/mugwc/bgdeptrq?Arg=--mutoken&amp;Arg=a6QwHB7K8mdCEnG47MBqocAbNWlxf%2FiIUYSsyAvkgeyNLik7zdcxRCf0VxzdBtAds5GulfUM40tOFEbFu4Ge0%2FA%2FXU2N%2FK14A%2FjIeaZxgRA%3D" TargetMode="External"/><Relationship Id="rId21" Type="http://schemas.openxmlformats.org/officeDocument/2006/relationships/hyperlink" Target="https://munisapp.eastlongmeadowma.gov/prod/munis/gas/app/ua/r/mugwc/bgdeptrq?Arg=--mutoken&amp;Arg=JlRlllpLYhgb21g3%2FyRm%2FRt8xRz%2Be5wgj7B2BIdMXxJv8oIesDPgmoz%2FIphkn4SrFLENIUj5V948biXYmE6xY%2BV9Y3jag%2B0hfL4aMuEQ3YY%3D" TargetMode="External"/><Relationship Id="rId7" Type="http://schemas.openxmlformats.org/officeDocument/2006/relationships/hyperlink" Target="https://munisapp.eastlongmeadowma.gov/prod/munis/gas/app/ua/r/mugwc/bgdeptrq?Arg=--mutoken&amp;Arg=m18%2B0YhzyRZwAbogQuiIBE3tgiAaZ7Z5fWJ0FxfvlqBF4btup%2FHNHt5BRGEZ1emzlzGnwNbyeAOQwzTzc4xSUHFc96qmObl0Tn8mb4KJX0w%3D" TargetMode="External"/><Relationship Id="rId12" Type="http://schemas.openxmlformats.org/officeDocument/2006/relationships/hyperlink" Target="https://munisapp.eastlongmeadowma.gov/prod/munis/gas/app/ua/r/mugwc/bgdeptrq?Arg=--mutoken&amp;Arg=L49lFi9%2Fds6LLNC3BLzDkU8%2FqDcv7LzRrErAm7D1Yc7BimJL5XgLIam0nhvpPwODBW7Fovs1mznD2dV%2B62ZtMxZgOKDAuApd93UAkAhNp8g%3D" TargetMode="External"/><Relationship Id="rId17" Type="http://schemas.openxmlformats.org/officeDocument/2006/relationships/hyperlink" Target="https://munisapp.eastlongmeadowma.gov/prod/munis/gas/app/ua/r/mugwc/bgdeptrq?Arg=--mutoken&amp;Arg=L1xQwieroq7GrxQEbnsNDubHPcVT780h68z3eI%2FX9Efc56p6vt02%2Bo9w9Rzs%2B3kLm2VnwWdzGpqu9qG0HN6j7YYBbfgKaMBQcw6gqIpG3Ic%3D" TargetMode="External"/><Relationship Id="rId2" Type="http://schemas.openxmlformats.org/officeDocument/2006/relationships/hyperlink" Target="https://munisapp.eastlongmeadowma.gov/prod/munis/gas/app/ua/r/mugwc/bgdeptrq?Arg=--mutoken&amp;Arg=TRg956nPomhsgbUZHKSCiROp6DMeNNt0QwYemLXuJr%2FV4v8qb4NL6MRmhY6zkgFdvCMZr9AUW54x5JEJxhEl5i0e0vKS9zk1ap4E43kMaZs%3D" TargetMode="External"/><Relationship Id="rId16" Type="http://schemas.openxmlformats.org/officeDocument/2006/relationships/hyperlink" Target="https://munisapp.eastlongmeadowma.gov/prod/munis/gas/app/ua/r/mugwc/bgdeptrq?Arg=--mutoken&amp;Arg=NfLtW%2ByRjhVveqsSoNWpf3gxiS4VWcQ6EoRWkmX3Z9EzAvMEZdirnrupjDy1UBUnDJsAC7Dd8N9ON6ajfjDoFk%2BK35LTT7MFq9VY5x60kwA%3D" TargetMode="External"/><Relationship Id="rId20" Type="http://schemas.openxmlformats.org/officeDocument/2006/relationships/hyperlink" Target="https://munisapp.eastlongmeadowma.gov/prod/munis/gas/app/ua/r/mugwc/bgdeptrq?Arg=--mutoken&amp;Arg=DyhtknGyzINoc7TH%2Ff2mmEnr4ODGpfWXPweqqEXNg8Njo95yujKpIdUpUwy9imWkDr84aRYTEGeJGPyv%2Fj7dhFbyWcFgjcHqnMUwFMzZO%2BI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WDE%2B8aUdorzBNEc0khaMpnnkRVgbeCjnZ9SW38T53qmo7t1%2FmPNBmV4jnwF5rv0JH1viiS%2F22L%2FRPWvW3%2BHqbfOCPDxZue%2FX1%2FVlP1yoY%2BY%3D" TargetMode="External"/><Relationship Id="rId11" Type="http://schemas.openxmlformats.org/officeDocument/2006/relationships/hyperlink" Target="https://munisapp.eastlongmeadowma.gov/prod/munis/gas/app/ua/r/mugwc/bgdeptrq?Arg=--mutoken&amp;Arg=K%2FYGbL0QnHCPeSBlhxGgAF7HTv60JqXGrsjHtFUnJxJoAP2Kq5Z2Q8YepQaL%2FYFyo%2BugpOefnUvnqOZNO1acHynYweiI2YaVuWebk%2FSCwPc%3D" TargetMode="External"/><Relationship Id="rId5" Type="http://schemas.openxmlformats.org/officeDocument/2006/relationships/hyperlink" Target="https://munisapp.eastlongmeadowma.gov/prod/munis/gas/app/ua/r/mugwc/bgdeptrq?Arg=--mutoken&amp;Arg=RldDLgDXpj%2BcwMK03BjWCc42S2QzrEInTRMNZA6uns7KOXMleTGBPi9ReCNiQ%2BVreAGtKrNpPTdlk2e%2BHN2cRaPSGgMW2I5aXVuUKL9pauk%3D" TargetMode="External"/><Relationship Id="rId15" Type="http://schemas.openxmlformats.org/officeDocument/2006/relationships/hyperlink" Target="https://munisapp.eastlongmeadowma.gov/prod/munis/gas/app/ua/r/mugwc/bgdeptrq?Arg=--mutoken&amp;Arg=HMT4PKKnzQTwDuLwuufNL4CbwMy%2BN1lOOW8DnEfqdhU5phyuidrScRAKqub%2FoUvWE%2FrDfPAGmcrVbXxs27PGuXndVdq4%2FqrU0VExtCqND2E%3D" TargetMode="External"/><Relationship Id="rId23" Type="http://schemas.openxmlformats.org/officeDocument/2006/relationships/hyperlink" Target="https://munisapp.eastlongmeadowma.gov/prod/munis/gas/app/ua/r/mugwc/bgdeptrq?Arg=--mutoken&amp;Arg=rxvmvXN12%2BCx4GH%2F7DYAAuZp4wKOutIC7CfZSRULRqY9tNZ69K%2BztOTYO4mv%2FxG4kdtZfPxoZGKgn5zy41pxCCASKpq%2BFSiN9EfRRpU9cWc%3D" TargetMode="External"/><Relationship Id="rId10" Type="http://schemas.openxmlformats.org/officeDocument/2006/relationships/hyperlink" Target="https://munisapp.eastlongmeadowma.gov/prod/munis/gas/app/ua/r/mugwc/bgdeptrq?Arg=--mutoken&amp;Arg=vjK7rtsZQ%2BE9aDXwoPOsuktBEv3fbEB0bKvSFBT%2Bwj2uVTKN%2B7T49mu1TJsUUp%2Bi3VAUzdHfUEW6Q6cW53UxYMlZtLqu9Y2FyXFgDXvJjdU%3D" TargetMode="External"/><Relationship Id="rId19" Type="http://schemas.openxmlformats.org/officeDocument/2006/relationships/hyperlink" Target="https://munisapp.eastlongmeadowma.gov/prod/munis/gas/app/ua/r/mugwc/bgdeptrq?Arg=--mutoken&amp;Arg=w7g5Czb3nU1bo%2FYAAKmoKIFIC1ReMZIoEkZOVGSkqDA9277IPgtVd1fO70Z1frPzyaqMg3bK9TC%2Br%2FPSybTq4rLbIQbJ0M9tmgUqMNvVswE%3D" TargetMode="External"/><Relationship Id="rId4" Type="http://schemas.openxmlformats.org/officeDocument/2006/relationships/hyperlink" Target="https://munisapp.eastlongmeadowma.gov/prod/munis/gas/app/ua/r/mugwc/bgdeptrq?Arg=--mutoken&amp;Arg=ezlvdv%2FTHIbigKw0FaPxuuYX6jE6QUrQiPUpM5SUYMxrRR605Up%2FuKm9wh89jAz9WIyrWrxI%2B5CjGzMSZCDtya02LrlNlscJDx5XVe2QfzM%3D" TargetMode="External"/><Relationship Id="rId9" Type="http://schemas.openxmlformats.org/officeDocument/2006/relationships/hyperlink" Target="https://munisapp.eastlongmeadowma.gov/prod/munis/gas/app/ua/r/mugwc/bgdeptrq?Arg=--mutoken&amp;Arg=ISUVRRqsaB779%2BtEaQdS1fR6bIoeuOWOeXUnF2SpJz8wHfi9SSuzhDVz6KrgDrbs8fp5sNx0YPSae4DHwk4A5OjBWfnucnJm%2BSEps4Wcfco%3D" TargetMode="External"/><Relationship Id="rId14" Type="http://schemas.openxmlformats.org/officeDocument/2006/relationships/hyperlink" Target="https://munisapp.eastlongmeadowma.gov/prod/munis/gas/app/ua/r/mugwc/bgdeptrq?Arg=--mutoken&amp;Arg=WM%2B8oDh2q%2Bw20LNcl3rSD5FvKru34eqZUZbmIeYfiIdU44ydiCMfEXjrSq53rMaiH1PAmFmkkLucMtwiauezVcTN2kGJa2N%2FzvHXtPsnUUs%3D" TargetMode="External"/><Relationship Id="rId22" Type="http://schemas.openxmlformats.org/officeDocument/2006/relationships/hyperlink" Target="https://munisapp.eastlongmeadowma.gov/prod/munis/gas/app/ua/r/mugwc/bgdeptrq?Arg=--mutoken&amp;Arg=9GAPXoXcOsre4TmMVK75BNyWHys3eSz8THipqekrG7m6hdMfXhpfLXIvDgYDl5im1uhI%2F8m5lVrdKIF%2F1FQ89Le1%2BBG5G0rpk84eUx3%2Fj%2B0%3D" TargetMode="Externa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TgDF%2Bf40OtCz7fT6W3soeNrQ1JG1tIlpxQ2iP9%2BrWTLLFzWpEh9%2FFGRuij1bNj9QekoxSRkjPvTV6xq9%2BK%2FnD3lUqaJ6NuhZ8MiehS20Z9k%3D" TargetMode="External"/><Relationship Id="rId3" Type="http://schemas.openxmlformats.org/officeDocument/2006/relationships/hyperlink" Target="https://munisapp.eastlongmeadowma.gov/prod/munis/gas/app/ua/r/mugwc/bgdeptrq?Arg=--mutoken&amp;Arg=%2FBc09QcYjfVu%2Fcq2NF%2FcV8AS0BTbNdTtXAGMwrtX83dTeF%2BCzRe3lw8YX2rjU0F8C9rTYpymKR7O0xpvNJeIXTljcKA6k5DFZpSkAd6njTE%3D" TargetMode="External"/><Relationship Id="rId7" Type="http://schemas.openxmlformats.org/officeDocument/2006/relationships/hyperlink" Target="https://munisapp.eastlongmeadowma.gov/prod/munis/gas/app/ua/r/mugwc/bgdeptrq?Arg=--mutoken&amp;Arg=rp9conPJ8NYc3%2BhzItQW58ZLxXdQo%2BFR9kcboQyTenteDRVTjXEVj8d5Pi0GquDYchpSV%2FocM13RjyMzdQqeUO7vZRCUxcz7dgCexbHG8Kk%3D" TargetMode="External"/><Relationship Id="rId2" Type="http://schemas.openxmlformats.org/officeDocument/2006/relationships/hyperlink" Target="https://munisapp.eastlongmeadowma.gov/prod/munis/gas/app/ua/r/mugwc/bgdeptrq?Arg=--mutoken&amp;Arg=VvEruOpjY0MPiqmb6AgTw1NnJ8HM6Fc56H49joHfROUkOCL11m%2FhqfyNAbOXQGBL5yEhmMFkb4WZDUWeQ%2FBGw7T6dFY0Ap%2Bl%2BZq3f6L%2FQNM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Z7fL1J9k6bw7gt7cg65y8OyX4eHipHhTkMOnck8qCiknwMX%2Fw4QuJwTgrxkVgtv%2B6FznUYPLPUhpR7CLYKl8XLGRnHv54CpxZmpb22bS0kY%3D" TargetMode="External"/><Relationship Id="rId5" Type="http://schemas.openxmlformats.org/officeDocument/2006/relationships/hyperlink" Target="https://munisapp.eastlongmeadowma.gov/prod/munis/gas/app/ua/r/mugwc/bgdeptrq?Arg=--mutoken&amp;Arg=3m1z7WchNhF8ByW5P6ShcOg%2BNj631HT1EUrtl7Imy75wLcbpLKQvShTUh3bo6Udifd0sH0shA69hziNPDs%2BdfMmb0QCy%2FWbm5tsYfiQ9PH8%3D" TargetMode="External"/><Relationship Id="rId4" Type="http://schemas.openxmlformats.org/officeDocument/2006/relationships/hyperlink" Target="https://munisapp.eastlongmeadowma.gov/prod/munis/gas/app/ua/r/mugwc/bgdeptrq?Arg=--mutoken&amp;Arg=M7s2mEoFePldzIDZLgSwhEZa2ne8vDCmfwYQ1cb1gUGafclp6Reo2bSj8PMSfjmuMWEiPXwDJPEWueVmq%2B%2B3Ol7%2BAV3Jif%2BdM9AFHo0AKHw%3D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TotMJy3UJ2Z237ejUisTyTOzuscjWTuaM56sz2YGJ2drD4377caJSiVMT3Op0tT8KZRd2Zmo9BhPYYzvakMMhL9xxzadrutPdpChzjqAocY%3D" TargetMode="External"/><Relationship Id="rId13" Type="http://schemas.openxmlformats.org/officeDocument/2006/relationships/hyperlink" Target="https://munisapp.eastlongmeadowma.gov/prod/munis/gas/app/ua/r/mugwc/bgdeptrq?Arg=--mutoken&amp;Arg=pvRCTK0PyJu6GVTMiYcNBJ6YQfFDjXnem4uQhJWgOiYoXAQpMGLh13%2Fz%2BGB3o29K7hQ8XN854xwW5GOjyZ%2FZj0CaaaDEStoneMhaBWCkLb8%3D" TargetMode="External"/><Relationship Id="rId3" Type="http://schemas.openxmlformats.org/officeDocument/2006/relationships/hyperlink" Target="https://munisapp.eastlongmeadowma.gov/prod/munis/gas/app/ua/r/mugwc/bgdeptrq?Arg=--mutoken&amp;Arg=O4sKEyYfMS05MoMWZTJVJ7BRHhh9ft3bIRGRSRrSKKlU%2F0dPVrgDz%2FiLgvC2yFzaJ%2B%2BfjSCBqyi8dgyHGyz6468QTPMm976AEcULj2lb%2Fjs%3D" TargetMode="External"/><Relationship Id="rId7" Type="http://schemas.openxmlformats.org/officeDocument/2006/relationships/hyperlink" Target="https://munisapp.eastlongmeadowma.gov/prod/munis/gas/app/ua/r/mugwc/bgdeptrq?Arg=--mutoken&amp;Arg=eTIcHTukagKe1K16DNJyA90qdxCbrkvVGNvqQP4B3p5uYLfVQ4sjjK%2BG%2BSOJYvN0x2CJheMf2J7UhTbaMgLcJPiXqdpXd%2FLd42PkYWD1cw4%3D" TargetMode="External"/><Relationship Id="rId12" Type="http://schemas.openxmlformats.org/officeDocument/2006/relationships/hyperlink" Target="https://munisapp.eastlongmeadowma.gov/prod/munis/gas/app/ua/r/mugwc/bgdeptrq?Arg=--mutoken&amp;Arg=kCzawxWafbvdxX4QmghqVcI9FrYXs9aGk9K5l0uWO5UpDTwLuGMA9hMF3%2FPE7ISC6F6Z38RVAjdYG4CtwXKL4XzB4em2OWqQqDH8poJmZ2s%3D" TargetMode="External"/><Relationship Id="rId2" Type="http://schemas.openxmlformats.org/officeDocument/2006/relationships/hyperlink" Target="https://munisapp.eastlongmeadowma.gov/prod/munis/gas/app/ua/r/mugwc/bgdeptrq?Arg=--mutoken&amp;Arg=pWWGH3FH1oeaHY2Hu%2FbPMUh1vVIL3VZvPhUeUgC%2Ffg5sCzZyUQhN1rqbTHrMYo9biglquNKXJzemIkpETta%2BF4PhLDfARCPELdgrKwU2fMA%3D" TargetMode="External"/><Relationship Id="rId16" Type="http://schemas.openxmlformats.org/officeDocument/2006/relationships/hyperlink" Target="https://munisapp.eastlongmeadowma.gov/prod/munis/gas/app/ua/r/mugwc/bgdeptrq?Arg=--mutoken&amp;Arg=F2KdLyF3bBEukhX98YX4G0KQYTk1YNFHkdtHdNctV%2F2Jp9%2BRYOGFWUZHboBuH6bWfQJFXneF%2BhToSDOO2CukaiRCHMyNaCFnxjMxi7WWMcY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W89WDzbV3TSXNs%2BajAYN38pWCLTu4sNdDHZCtBmjnBkibEgLnnTxLdNiFWHHcbnqGrx9SGInvbplztlKUfqTksHRAaU0K7VFelwj2ET2VOY%3D" TargetMode="External"/><Relationship Id="rId11" Type="http://schemas.openxmlformats.org/officeDocument/2006/relationships/hyperlink" Target="https://munisapp.eastlongmeadowma.gov/prod/munis/gas/app/ua/r/mugwc/bgdeptrq?Arg=--mutoken&amp;Arg=vKUTn01f9YVDNVnTcZfZ7Zpevq%2F%2FPREMSElSmJChLo%2F9zWwkuKPtyD9DB162rVkA0e86y5Oet2E8Fgs6knHhBHy%2BqM77ARuHvzoatxD4OV8%3D" TargetMode="External"/><Relationship Id="rId5" Type="http://schemas.openxmlformats.org/officeDocument/2006/relationships/hyperlink" Target="https://munisapp.eastlongmeadowma.gov/prod/munis/gas/app/ua/r/mugwc/bgdeptrq?Arg=--mutoken&amp;Arg=SaI0EhBukFa6qlJ3LXDsA3Cw8O72jKouXq2TUrcA2J45ZgFvpV9rYRwl%2FkfI%2B%2Besv2ba06P59hUtINUBok%2BRsB2Be3zzQlHtcHN%2BfPXQojU%3D" TargetMode="External"/><Relationship Id="rId15" Type="http://schemas.openxmlformats.org/officeDocument/2006/relationships/hyperlink" Target="https://munisapp.eastlongmeadowma.gov/prod/munis/gas/app/ua/r/mugwc/bgdeptrq?Arg=--mutoken&amp;Arg=9%2BkfZeyH05iz7IAyxnEkcuMdWD3h9oIbdvGi%2F6KsZGKBtaN0Lu2%2F2jD31MnY%2FHbvyUC0MFpGBSl%2B5c%2BbcUGQv0QhOR3ucMe4oSI7vUws820%3D" TargetMode="External"/><Relationship Id="rId10" Type="http://schemas.openxmlformats.org/officeDocument/2006/relationships/hyperlink" Target="https://munisapp.eastlongmeadowma.gov/prod/munis/gas/app/ua/r/mugwc/bgdeptrq?Arg=--mutoken&amp;Arg=%2BLxdwqq9JOeY1pJih0D17NwqLsx58goJSkPexuHKdQyMM2kbgKhpaeSLb9vZzs30e3CYB93J9nQ8RUBEq8NOfv4jAHpdO%2FAOei7ayYE3pDA%3D" TargetMode="External"/><Relationship Id="rId4" Type="http://schemas.openxmlformats.org/officeDocument/2006/relationships/hyperlink" Target="https://munisapp.eastlongmeadowma.gov/prod/munis/gas/app/ua/r/mugwc/bgdeptrq?Arg=--mutoken&amp;Arg=VzxsTWX7jmstwsBBh47tShyHASouzYL%2BqdA%2FyIQfpX4CyvrHX9MAwM49DADHWWHBfQ7CKxiezHaC%2FrYmVrqsN3fzD%2FnCrE%2FoP0fxlYqhNHg%3D" TargetMode="External"/><Relationship Id="rId9" Type="http://schemas.openxmlformats.org/officeDocument/2006/relationships/hyperlink" Target="https://munisapp.eastlongmeadowma.gov/prod/munis/gas/app/ua/r/mugwc/bgdeptrq?Arg=--mutoken&amp;Arg=FU37iRmQju50NEECvnpL%2BeBQDU8Ptp1rxva0QjKLKHFvVMXCg3ubj73eX%2FtU256VVK%2BgRriLcmA3HoQCvZWkr23Ghuz1yCTcUDm7qbH1Hps%3D" TargetMode="External"/><Relationship Id="rId14" Type="http://schemas.openxmlformats.org/officeDocument/2006/relationships/hyperlink" Target="https://munisapp.eastlongmeadowma.gov/prod/munis/gas/app/ua/r/mugwc/bgdeptrq?Arg=--mutoken&amp;Arg=v4cNwhYvdHtJ4Cr8bZp5yRIC%2F8OWB86f%2FcP2B0RIAta15x73SY5a8qxv2%2BwSUaeF4aMrrDSqsDwbJP1SwSser24V9tpM98p3ESRRVUSmOIk%3D" TargetMode="Externa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Z%2Brq5suIuMBMrWtB5RWRhT2ZwCPxetqUqlB5mJLz5otTvVaY9EmaOO9yIVjMgh7V%2BTFQzP1mPYqqfkzOW7wqW30dCekPJWmVffjh%2B8Cr2ds%3D" TargetMode="External"/><Relationship Id="rId13" Type="http://schemas.openxmlformats.org/officeDocument/2006/relationships/hyperlink" Target="https://munisapp.eastlongmeadowma.gov/prod/munis/gas/app/ua/r/mugwc/bgdeptrq?Arg=--mutoken&amp;Arg=%2BPaZAahgdvwNVUYMfZkCllGRU5wFwwUo7nvIZvZlntkDUusT862bf6vgo2%2BW9s4K3sO7motwVcn4Wsr3rKGjgNWnrzrgJaXPNcD68rgvAPE%3D" TargetMode="External"/><Relationship Id="rId3" Type="http://schemas.openxmlformats.org/officeDocument/2006/relationships/hyperlink" Target="https://munisapp.eastlongmeadowma.gov/prod/munis/gas/app/ua/r/mugwc/bgdeptrq?Arg=--mutoken&amp;Arg=wy5GqaRAxmMGT36eaDlnp%2BIm0i4fnf%2FwsDGW1H%2FYQZFwmM4Pn%2Fdnvj25WtTu%2FO4IwbgrxAeEpBPDqFrthENSpxJhAQI6dfGg95mNwTmVPGk%3D" TargetMode="External"/><Relationship Id="rId7" Type="http://schemas.openxmlformats.org/officeDocument/2006/relationships/hyperlink" Target="https://munisapp.eastlongmeadowma.gov/prod/munis/gas/app/ua/r/mugwc/bgdeptrq?Arg=--mutoken&amp;Arg=KxQNIfVMI1%2BsGGKJnqANhqmT7%2BaqveMj%2FthjX5ny9BpjN2daxirFftQN1Tlj%2B58FJXlSjxcM4TK3zi7y5GlrMPOm1Nu7xO2p46ySAJZ%2F5IE%3D" TargetMode="External"/><Relationship Id="rId12" Type="http://schemas.openxmlformats.org/officeDocument/2006/relationships/hyperlink" Target="https://munisapp.eastlongmeadowma.gov/prod/munis/gas/app/ua/r/mugwc/bgdeptrq?Arg=--mutoken&amp;Arg=ujas2SNnO7ga3M%2Bk2BH2PGmD6P0sIYQYEbCZBAlpWFHCzL3DM377nboJFc9WZU3Zynn21IkJDO53VuIJQcvrhN75i4FXMkW%2FApYev9DgGaM%3D" TargetMode="External"/><Relationship Id="rId17" Type="http://schemas.openxmlformats.org/officeDocument/2006/relationships/hyperlink" Target="https://munisapp.eastlongmeadowma.gov/prod/munis/gas/app/ua/r/mugwc/bgdeptrq?Arg=--mutoken&amp;Arg=oXEHWLS7KWbok%2FtPBVfYjchVcjhaUlh%2FUTZheiDuNMA6FVw6WPjJiZOnV0JsNJ2YszDxA%2BGwRYvuf6ILYXX%2F79AY3236sSuj5RPJ4vCiNmk%3D" TargetMode="External"/><Relationship Id="rId2" Type="http://schemas.openxmlformats.org/officeDocument/2006/relationships/hyperlink" Target="https://munisapp.eastlongmeadowma.gov/prod/munis/gas/app/ua/r/mugwc/bgdeptrq?Arg=--mutoken&amp;Arg=fyk4X8KeM84vEv5Vc7qdBRMv4xOrOcCd7rOa2Yp%2FQm1dhDN2Fxvdfqg8AVDIpLPG482aI0SsQgQmhsBi5odjNjcV61FbcUfXnYapx%2BzsubQ%3D" TargetMode="External"/><Relationship Id="rId16" Type="http://schemas.openxmlformats.org/officeDocument/2006/relationships/hyperlink" Target="https://munisapp.eastlongmeadowma.gov/prod/munis/gas/app/ua/r/mugwc/bgdeptrq?Arg=--mutoken&amp;Arg=ijV0TeH0lqhlRNvONtLfnTmwnL1u0yy096V579bGHA70ylw2bIv9CewQYoF40p1SZGQbYucFMbIn6D0%2Bmc4Ip4Z6wbJGLFWlgCv%2Bao1nz0c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cTEi8P%2FeG3pb%2BHdXftYsX4Owl60CgAFhCnuqNnYRRnvx4u6uRvIsisKhMPco0%2FC1AJKJ1m%2Bl45EITGJCqG2jdjHYOTdljBdiHAP5BbwC6hY%3D" TargetMode="External"/><Relationship Id="rId11" Type="http://schemas.openxmlformats.org/officeDocument/2006/relationships/hyperlink" Target="https://munisapp.eastlongmeadowma.gov/prod/munis/gas/app/ua/r/mugwc/bgdeptrq?Arg=--mutoken&amp;Arg=ueqrT5pAcALi%2B66clUhTVNfZeq1r4bBlzNUhQBA1PVSM6kyO%2BOwQzsqvsvyN6Ellr4lWyIciicUfEncT6G1aMepwfVFslsjG%2Fkm5jlltL5s%3D" TargetMode="External"/><Relationship Id="rId5" Type="http://schemas.openxmlformats.org/officeDocument/2006/relationships/hyperlink" Target="https://munisapp.eastlongmeadowma.gov/prod/munis/gas/app/ua/r/mugwc/bgdeptrq?Arg=--mutoken&amp;Arg=clMDhyckSoh1JJ76rXoHcnCJBIhVU0BUL9%2BljF%2F2rCFCzQlXJp6CuvBePFPYWbjrE7mqRJHXOhiqH0IiiT74s0ij8LTnaaR5qQp25gCB0ZU%3D" TargetMode="External"/><Relationship Id="rId15" Type="http://schemas.openxmlformats.org/officeDocument/2006/relationships/hyperlink" Target="https://munisapp.eastlongmeadowma.gov/prod/munis/gas/app/ua/r/mugwc/bgdeptrq?Arg=--mutoken&amp;Arg=Xi7%2F7eUX1HvuNz468ZKNVmKirN57GJGhZMSKjklvC5RShbQzJOwpe6tOame%2ByY2Tk51VuD01u%2FR%2BwGmLT37fielCqRJU99zZGhhVTRWeZik%3D" TargetMode="External"/><Relationship Id="rId10" Type="http://schemas.openxmlformats.org/officeDocument/2006/relationships/hyperlink" Target="https://munisapp.eastlongmeadowma.gov/prod/munis/gas/app/ua/r/mugwc/bgdeptrq?Arg=--mutoken&amp;Arg=OAYoRfrDQebozbuURb%2B2Y8nWvHiaZpd278Ieja4lNwjF7M9RprbFuoZ9dl7sP289kp209ln2waA%2B7b%2BkYmVluNRgyvq%2FW8u759e3kISXyAw%3D" TargetMode="External"/><Relationship Id="rId4" Type="http://schemas.openxmlformats.org/officeDocument/2006/relationships/hyperlink" Target="https://munisapp.eastlongmeadowma.gov/prod/munis/gas/app/ua/r/mugwc/bgdeptrq?Arg=--mutoken&amp;Arg=Ql7W3l2y%2Fl%2BrszojSOZdLSehNMKheKOkXAfgXX5lZK6y2x2lWfyHgOaMr%2B9%2Fu%2BIdBrWUpLjly4yhclWwQwmHZ5rW1R4cdGujHYvtYKH8fnM%3D" TargetMode="External"/><Relationship Id="rId9" Type="http://schemas.openxmlformats.org/officeDocument/2006/relationships/hyperlink" Target="https://munisapp.eastlongmeadowma.gov/prod/munis/gas/app/ua/r/mugwc/bgdeptrq?Arg=--mutoken&amp;Arg=dPryADbWfT8VjMJlxO25GMMXEoaYrVnmPcerZUHRgo2l0mM5iJf7fajSC%2FVQdUCXx1t8lbCE8qCUHwcCypgkXCUIxW5adGbbwRp%2FElzVP0g%3D" TargetMode="External"/><Relationship Id="rId14" Type="http://schemas.openxmlformats.org/officeDocument/2006/relationships/hyperlink" Target="https://munisapp.eastlongmeadowma.gov/prod/munis/gas/app/ua/r/mugwc/bgdeptrq?Arg=--mutoken&amp;Arg=RUeUaqPJdclnNh0QmPpDnPEqQT2p%2FnTkCMWPmwsYlrV6i4jh02SwqAFJVFf%2FVYqu0CO2kUUtr4YkEjnyqs6bLUbn%2BjtBFiucrdWMHRfn79M%3D" TargetMode="Externa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kHk0gKGId%2BC17ZBwT%2Bf9j%2FxZuDviA1XgxEk1%2FFCga7LNyXgXetHrJMO%2FYyE7DcqZJ2g0CrH%2Fh8tGsA02Ja8yRptA%2F%2Bn%2FFzmKc5k1c1d7KDk%3D" TargetMode="External"/><Relationship Id="rId13" Type="http://schemas.openxmlformats.org/officeDocument/2006/relationships/hyperlink" Target="https://munisapp.eastlongmeadowma.gov/prod/munis/gas/app/ua/r/mugwc/bgdeptrq?Arg=--mutoken&amp;Arg=Lt%2FkgNGaqK3s32lHGW8850TtUMNfcPXQYUnXrFaZxU7BvIS%2Ffrxg6pOZfhxq0S3mvI%2B%2FUXVOgyjESDPSGFWBimhlxfE9%2BI3kOQZA5kDsqAg%3D" TargetMode="External"/><Relationship Id="rId18" Type="http://schemas.openxmlformats.org/officeDocument/2006/relationships/hyperlink" Target="https://munisapp.eastlongmeadowma.gov/prod/munis/gas/app/ua/r/mugwc/bgdeptrq?Arg=--mutoken&amp;Arg=02MmGUT2q5aBvm3jZcO31WrJplUZXk4gv987xzXTq2boBxDOUS9qBrKFcquYNBvYfl10Z0VC%2F8DNuKQbMTNPRXAZYhqgMEen6fYJ%2FD5OWX4%3D" TargetMode="External"/><Relationship Id="rId3" Type="http://schemas.openxmlformats.org/officeDocument/2006/relationships/hyperlink" Target="https://munisapp.eastlongmeadowma.gov/prod/munis/gas/app/ua/r/mugwc/bgdeptrq?Arg=--mutoken&amp;Arg=lHA3oSsJofz2nLzt2q5%2FehaKaVnaETf%2FJE40MmMGeHRNYYMcZZ7EA6etWs0Lejh6muyk6F9vQqMpIZnNNXfMHk3AI2Wjg6y4q736%2B1wZMbk%3D" TargetMode="External"/><Relationship Id="rId21" Type="http://schemas.openxmlformats.org/officeDocument/2006/relationships/hyperlink" Target="https://munisapp.eastlongmeadowma.gov/prod/munis/gas/app/ua/r/mugwc/bgdeptrq?Arg=--mutoken&amp;Arg=IOE20dwLIh0mNNDoSUXq9pXE%2FlFz682sVKkQMbF0TOc8E5g5FGWFieVMurQ%2BuSKtQucS%2FUEeExCXC5p%2Ff%2BGelPDogdvg2u8m1NWOjkK7lB8%3D" TargetMode="External"/><Relationship Id="rId7" Type="http://schemas.openxmlformats.org/officeDocument/2006/relationships/hyperlink" Target="https://munisapp.eastlongmeadowma.gov/prod/munis/gas/app/ua/r/mugwc/bgdeptrq?Arg=--mutoken&amp;Arg=x3x6l2CLgTg4pjpOw55gKXHCypK2IIVaygMrvzdHV2DFta74ekEr3gsllqeawyna%2FAj173hRSu3W%2Fx14LkGS8Ss98uU2P8gpBvWcp6oSjWI%3D" TargetMode="External"/><Relationship Id="rId12" Type="http://schemas.openxmlformats.org/officeDocument/2006/relationships/hyperlink" Target="https://munisapp.eastlongmeadowma.gov/prod/munis/gas/app/ua/r/mugwc/bgdeptrq?Arg=--mutoken&amp;Arg=bcrBEV6W%2BxoG731mUhytmXZlgYUuU6eQrFE%2B12BXpdi1WSgefFO90iabRDIDUxu6DgtOgkaa6K1g3PSfkdLHjpkR92xroBYbElkzn%2FxiVK4%3D" TargetMode="External"/><Relationship Id="rId17" Type="http://schemas.openxmlformats.org/officeDocument/2006/relationships/hyperlink" Target="https://munisapp.eastlongmeadowma.gov/prod/munis/gas/app/ua/r/mugwc/bgdeptrq?Arg=--mutoken&amp;Arg=3mnkuMy9llk0%2FbtKDfzZokDWCt8FEjbtsR4aHnjt5Ss8G%2FU00svhbs84OKZ3USjqf0wFzkNnK0xXmFL37gOqKxilIk98XE7klwh9jBaeAAk%3D" TargetMode="External"/><Relationship Id="rId2" Type="http://schemas.openxmlformats.org/officeDocument/2006/relationships/hyperlink" Target="https://munisapp.eastlongmeadowma.gov/prod/munis/gas/app/ua/r/mugwc/bgdeptrq?Arg=--mutoken&amp;Arg=HkhUU7iO6cE1vvIQ2yCqSLkHC6yBdeH8MaRDzC1%2F0ERoEauvLPgl1mUQonFyY4QuCBY3DSHfnvGuiz9lI3Te5vXgzpq3mgof4MBXLti%2FxSM%3D" TargetMode="External"/><Relationship Id="rId16" Type="http://schemas.openxmlformats.org/officeDocument/2006/relationships/hyperlink" Target="https://munisapp.eastlongmeadowma.gov/prod/munis/gas/app/ua/r/mugwc/bgdeptrq?Arg=--mutoken&amp;Arg=7%2FOvlP2q77VqK8AC6W7CE5wVd1f3T9AV7XlXwzGgx3k6%2FGGHEkwHLwtenqPRi0tXjWguxfHClMpdMmKQ3elE2rm9u0cAy1O310pMErcV60U%3D" TargetMode="External"/><Relationship Id="rId20" Type="http://schemas.openxmlformats.org/officeDocument/2006/relationships/hyperlink" Target="https://munisapp.eastlongmeadowma.gov/prod/munis/gas/app/ua/r/mugwc/bgdeptrq?Arg=--mutoken&amp;Arg=DMcnGxHnezb82o0k52AuX%2B7W7V1D5AzxFzbckaMXRWm2YKzisddn0pDSNIiGioYikMR2YcAvO0eKl0g9PAGGV0nyYB4K7522uC17DxNxEBE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1jNKaJaABfka%2BIGR5IMr5N1dKEErbWvazaBPC2CgLfNdtjeu29AmXeq6ZFO04mM1fSzNdquPTvnVj5oNgz1vx4PJLoyl%2FUq40XOjx11WBCA%3D" TargetMode="External"/><Relationship Id="rId11" Type="http://schemas.openxmlformats.org/officeDocument/2006/relationships/hyperlink" Target="https://munisapp.eastlongmeadowma.gov/prod/munis/gas/app/ua/r/mugwc/bgdeptrq?Arg=--mutoken&amp;Arg=EjcnMwCTlvZMtDRvvKDFLIX%2B%2FjyO3Orl2oEdJJnbOjD6nHiOyr%2BpHbzSHWnqBH9Jlr%2FjdYd%2B4r4wfI4Rhk6MK%2Fhy9DhC2A%2FtKU64TiE9JTg%3D" TargetMode="External"/><Relationship Id="rId5" Type="http://schemas.openxmlformats.org/officeDocument/2006/relationships/hyperlink" Target="https://munisapp.eastlongmeadowma.gov/prod/munis/gas/app/ua/r/mugwc/bgdeptrq?Arg=--mutoken&amp;Arg=1qSgOGlrK7ZiV%2Fz1%2B0%2F3FpqbmyhPiK3tiJUFzd017ZARdK9zkuWYD6PZO2gzgXBqNcjwBsB9X%2BTYT%2F0QtMNF6iIh5ZaEsdnS5rNUVrxpAC0%3D" TargetMode="External"/><Relationship Id="rId15" Type="http://schemas.openxmlformats.org/officeDocument/2006/relationships/hyperlink" Target="https://munisapp.eastlongmeadowma.gov/prod/munis/gas/app/ua/r/mugwc/bgdeptrq?Arg=--mutoken&amp;Arg=wm%2BDu1lRDWWO%2BzdEk5qCsm2JvingFZsOILvjzGzpjDztz1HUS8fxf3%2FTl4ze5uA2P9PqBVV4IvaygIO1X4dYNGeKco0blJ13jZIzLmuA5Mg%3D" TargetMode="External"/><Relationship Id="rId23" Type="http://schemas.openxmlformats.org/officeDocument/2006/relationships/hyperlink" Target="https://munisapp.eastlongmeadowma.gov/prod/munis/gas/app/ua/r/mugwc/bgdeptrq?Arg=--mutoken&amp;Arg=J6hQ7yN8Cql9NBH8B8AOo6jI2ybsywZdrErVCsfxmon6RDP0kyIxQ4poYsOzi60n5%2FV%2ByOO8200%2BXwBBv6fBeO5rOxEzb8a6BIL25CFj588%3D" TargetMode="External"/><Relationship Id="rId10" Type="http://schemas.openxmlformats.org/officeDocument/2006/relationships/hyperlink" Target="https://munisapp.eastlongmeadowma.gov/prod/munis/gas/app/ua/r/mugwc/bgdeptrq?Arg=--mutoken&amp;Arg=5NRJvZgAIckUnSTMxqhMsyV26nOY16hhdP2zk6fJwnDPsSLy32CcuuPDaObBPNOOqLu5Ci%2BxzVP%2BpjyYe57RESN%2Fp499pO3up8FJyI9Xm44%3D" TargetMode="External"/><Relationship Id="rId19" Type="http://schemas.openxmlformats.org/officeDocument/2006/relationships/hyperlink" Target="https://munisapp.eastlongmeadowma.gov/prod/munis/gas/app/ua/r/mugwc/bgdeptrq?Arg=--mutoken&amp;Arg=EfUMIMVp584xnZzTwwLEbuomjTj0OLlAK%2FrQa38NzEo%2ByJuVvgQwINcpBj9zokZCNZzhxF5qi7R6013K68BpxsRGDm53HhmKeyIH7T0JuLI%3D" TargetMode="External"/><Relationship Id="rId4" Type="http://schemas.openxmlformats.org/officeDocument/2006/relationships/hyperlink" Target="https://munisapp.eastlongmeadowma.gov/prod/munis/gas/app/ua/r/mugwc/bgdeptrq?Arg=--mutoken&amp;Arg=6Rjc5nPsFSxoNebtDVJFoTU4Nd4S%2Futt92sxg%2BuLU8OoINys%2BUvvVNMOelqPMIZF82iK05X%2FtN5kR%2BBxzu%2BY%2BM3LmdlFm2RHO8iiE3SNMZQ%3D" TargetMode="External"/><Relationship Id="rId9" Type="http://schemas.openxmlformats.org/officeDocument/2006/relationships/hyperlink" Target="https://munisapp.eastlongmeadowma.gov/prod/munis/gas/app/ua/r/mugwc/bgdeptrq?Arg=--mutoken&amp;Arg=vASpw7IXb8DE8DXTLS6k8SZhF8AnUihKK8lHG6bmG238UiuQav%2FmecTrP5JeyZF5LDnQZ%2FfbrGWJeyHM4Of2FaefG8nGQuTsIXnFARgqG04%3D" TargetMode="External"/><Relationship Id="rId14" Type="http://schemas.openxmlformats.org/officeDocument/2006/relationships/hyperlink" Target="https://munisapp.eastlongmeadowma.gov/prod/munis/gas/app/ua/r/mugwc/bgdeptrq?Arg=--mutoken&amp;Arg=A%2F2%2Ffv1lwTP%2Bw3MOwRVq3fH3jBSkPJ%2Fjq4nX5CINMWsqIo%2BixXUFvj6Hk%2Ba%2F3FQHH7%2BYafH3nB%2BK%2FMKtlutvObeF6O6srSFc8BMALvaguxk%3D" TargetMode="External"/><Relationship Id="rId22" Type="http://schemas.openxmlformats.org/officeDocument/2006/relationships/hyperlink" Target="https://munisapp.eastlongmeadowma.gov/prod/munis/gas/app/ua/r/mugwc/bgdeptrq?Arg=--mutoken&amp;Arg=5drTszEhzyUVhJh%2BD5Rnd%2BQpYjsHOID7r7OqysJbFSUyiuI3c4wSdwzcrrlyUln%2FVHIAhJDsi6rMSIQoCgrxqdI2A2ew4ITQfQ33ZEllf6M%3D" TargetMode="Externa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Lhu3XTD9rVt4iog88EKMLBR3IQa%2F0dLaFfIOCIfyAxuuczMUKJUOoLTkNr%2BZnpfiGiJA%2FzYhL0ps3KP%2B8sTSnCJARjit0ddxamZLTaIBj3Q%3D" TargetMode="External"/><Relationship Id="rId13" Type="http://schemas.openxmlformats.org/officeDocument/2006/relationships/hyperlink" Target="https://munisapp.eastlongmeadowma.gov/prod/munis/gas/app/ua/r/mugwc/bgdeptrq?Arg=--mutoken&amp;Arg=jRZaMsZ17Zl0r3Bwecf3nriUrhpjBD8H0e9V7ijQqbqJ%2F0fElQBk%2B8EkkS4njblOtM3UNGvS%2BZpbZaJ6Sa2WTaanlwIGvNZK23EVwOsdvXk%3D" TargetMode="External"/><Relationship Id="rId18" Type="http://schemas.openxmlformats.org/officeDocument/2006/relationships/hyperlink" Target="https://munisapp.eastlongmeadowma.gov/prod/munis/gas/app/ua/r/mugwc/bgdeptrq?Arg=--mutoken&amp;Arg=TyjfvaICCX4aPiEdbVfCFGYB3BqpTaHFIvqcoAkDMrYV3WsMXty6O9PFDWpCV6dqlxoYqzIHvUlRGIBGFHffslgiyj%2Fw8dqbzhHKlETaLSA%3D" TargetMode="External"/><Relationship Id="rId3" Type="http://schemas.openxmlformats.org/officeDocument/2006/relationships/hyperlink" Target="https://munisapp.eastlongmeadowma.gov/prod/munis/gas/app/ua/r/mugwc/bgdeptrq?Arg=--mutoken&amp;Arg=g0IDCltJOfDLbghKkhpcNUfeXBVnTC7gS5zH%2FUPci56KfIDognDoDR6ysl%2BvXCpNsiIugWXZynV4ufYzztWpS1yY28BcGadEPVoprIJi52o%3D" TargetMode="External"/><Relationship Id="rId7" Type="http://schemas.openxmlformats.org/officeDocument/2006/relationships/hyperlink" Target="https://munisapp.eastlongmeadowma.gov/prod/munis/gas/app/ua/r/mugwc/bgdeptrq?Arg=--mutoken&amp;Arg=I05EM18BBemwsFzQbif7Fe25WCeJab1lG7xjDn3UfNj64kjraoC8Pfw77oD8q%2BFHUAnivDWuO%2BCpwHs%2B6h%2B%2FSpykv0QEHoPSDDFvuo2HVjg%3D" TargetMode="External"/><Relationship Id="rId12" Type="http://schemas.openxmlformats.org/officeDocument/2006/relationships/hyperlink" Target="https://munisapp.eastlongmeadowma.gov/prod/munis/gas/app/ua/r/mugwc/bgdeptrq?Arg=--mutoken&amp;Arg=TS8coJsD3EPTLHZpSkdmwlojo8NhR10wYnrYiN7FSazTV5SBpd%2BX5XwCc186vdgPXNj68tgHIAF49nUwJiRnKqUW2o6WNqqD%2Fs7sUgF2Xwg%3D" TargetMode="External"/><Relationship Id="rId17" Type="http://schemas.openxmlformats.org/officeDocument/2006/relationships/hyperlink" Target="https://munisapp.eastlongmeadowma.gov/prod/munis/gas/app/ua/r/mugwc/bgdeptrq?Arg=--mutoken&amp;Arg=lC84mWkt6TIRYK%2FPDaQ5%2BC6qUfOgfM%2BLrBd41V%2FSitl7bHZV7%2BS3un80YE8MCCeX%2FzkDccFtT6OAm19JMnugp5mG0btpQiz7d9mPYcRACGk%3D" TargetMode="External"/><Relationship Id="rId2" Type="http://schemas.openxmlformats.org/officeDocument/2006/relationships/hyperlink" Target="https://munisapp.eastlongmeadowma.gov/prod/munis/gas/app/ua/r/mugwc/bgdeptrq?Arg=--mutoken&amp;Arg=Rbyx68%2FgIJIBe9pqu2XspGUqV4QW8IEbTsCL9Dbcz%2BredazKQ4peYbG5DXmPfqcxUE7fd4kEXFB9e%2BnLbIFmrOjlHSv3KpPAlal3%2FLIhOQs%3D" TargetMode="External"/><Relationship Id="rId16" Type="http://schemas.openxmlformats.org/officeDocument/2006/relationships/hyperlink" Target="https://munisapp.eastlongmeadowma.gov/prod/munis/gas/app/ua/r/mugwc/bgdeptrq?Arg=--mutoken&amp;Arg=lOGWLdE2en3huq8IRJbZZmAm2TnKy0uZNsGkpRGfUBROVmtoWioREskFlJrsubexl5O2008ZISw8U7ZDEpsprD944K1MXLhBV39Nndi7mZA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6TfucuS%2BwmW1pttp65XBpCJr7fhgGUAD%2FsbgGK2uIvBxrDqj19cbUFMTTU6licq8vRgPIPDkrPN9EpBT%2BnFhboLPrU5%2BnU6CkrdnK8%2B%2Bjvw%3D" TargetMode="External"/><Relationship Id="rId11" Type="http://schemas.openxmlformats.org/officeDocument/2006/relationships/hyperlink" Target="https://munisapp.eastlongmeadowma.gov/prod/munis/gas/app/ua/r/mugwc/bgdeptrq?Arg=--mutoken&amp;Arg=JwzA4JvzS0M98YSxRnrEdLw99Z7n3Zkyz0SFK7Fq3XJPCjdQh1Bf0tc8Qou6Tfdck3spSUXyJ9hXcV4q1cZspBhTcW%2BuhbOXE%2BJG%2BCIEv38%3D" TargetMode="External"/><Relationship Id="rId5" Type="http://schemas.openxmlformats.org/officeDocument/2006/relationships/hyperlink" Target="https://munisapp.eastlongmeadowma.gov/prod/munis/gas/app/ua/r/mugwc/bgdeptrq?Arg=--mutoken&amp;Arg=M81vVaIgZzdHh7sXHx68B1WyOI5oZxIg2clV2j1n9XeEIzeFxsYKYkgUl%2FOL92AmEVr8psO0zhwx3wxSUVWcz0lBLnW1iIKLJIbsjBorWTw%3D" TargetMode="External"/><Relationship Id="rId15" Type="http://schemas.openxmlformats.org/officeDocument/2006/relationships/hyperlink" Target="https://munisapp.eastlongmeadowma.gov/prod/munis/gas/app/ua/r/mugwc/bgdeptrq?Arg=--mutoken&amp;Arg=8t6BgArBew6FCsfv%2B6KBnIz2lqJa9XP1e2BIuiorcrvRgpfrMDx7ovfv5EFqN8ttehOsqy3DdImBkv6CH7gmigOQ%2BP40bc%2FDEjJkgyL2m6I%3D" TargetMode="External"/><Relationship Id="rId10" Type="http://schemas.openxmlformats.org/officeDocument/2006/relationships/hyperlink" Target="https://munisapp.eastlongmeadowma.gov/prod/munis/gas/app/ua/r/mugwc/bgdeptrq?Arg=--mutoken&amp;Arg=yxCDrEr2Mn6gxDNqkXSEjnDiPdpWw6M%2FmpCi%2FOcxbiQoLKPWHK9wbcJTo43RM9zTzvhgW1Nod80C%2BaYRHLBSpDdeoPsj%2BZGDJ8u4RKEVI4M%3D" TargetMode="External"/><Relationship Id="rId4" Type="http://schemas.openxmlformats.org/officeDocument/2006/relationships/hyperlink" Target="https://munisapp.eastlongmeadowma.gov/prod/munis/gas/app/ua/r/mugwc/bgdeptrq?Arg=--mutoken&amp;Arg=AazlqqQyiGL5bEXq5zRkT3g5OBl48R%2BsHC4Tukq9LkdKL1eqIfMPU3Ueugex4oTjiiu72Na8p%2FOaufPLg8jWTHJCZ5EQtv4A2ErV0UmuxMk%3D" TargetMode="External"/><Relationship Id="rId9" Type="http://schemas.openxmlformats.org/officeDocument/2006/relationships/hyperlink" Target="https://munisapp.eastlongmeadowma.gov/prod/munis/gas/app/ua/r/mugwc/bgdeptrq?Arg=--mutoken&amp;Arg=LIRw1ercZlFX8xAGrkeIKsgfXuFcrDTiVpA6wcj1ZfM27vpYxqxZ956loYrHjLfwyzeAXc5fMm40GJNf8O3GvWD%2BMSBGoG0Gljha6OoFQMY%3D" TargetMode="External"/><Relationship Id="rId14" Type="http://schemas.openxmlformats.org/officeDocument/2006/relationships/hyperlink" Target="https://munisapp.eastlongmeadowma.gov/prod/munis/gas/app/ua/r/mugwc/bgdeptrq?Arg=--mutoken&amp;Arg=aNHZiTZaI31BS7LeZLbnklsHnlm99p9%2FRibdKUt5zvGkKkCTMtNZ4xP0b%2FF4pyUoALtwvchVGmzQUA0bDU8AOt26ibAngGy4gqsQvjocBjA%3D" TargetMode="Externa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fmD20wetPiBg3KIVVUmDxWoFTMH3Mt%2BhEZCoz26M4XoA7z9AuuEcoiqEb%2B%2BRK%2FEnJwo8QSDQTbe0ILQWHfLrn04XMLGj7iE5vdm58kLPiJc%3D" TargetMode="External"/><Relationship Id="rId13" Type="http://schemas.openxmlformats.org/officeDocument/2006/relationships/hyperlink" Target="https://munisapp.eastlongmeadowma.gov/prod/munis/gas/app/ua/r/mugwc/bgdeptrq?Arg=--mutoken&amp;Arg=6tpgbXDNLCi30uH1XWradlhruzXBTb1N6Kc6wR5WKvE6kYecbNdyTwho2VEnbata21eDUfpk7NY0Q7xekEcDwSXBaKw9Es9770OpZyLy8ho%3D" TargetMode="External"/><Relationship Id="rId18" Type="http://schemas.openxmlformats.org/officeDocument/2006/relationships/hyperlink" Target="https://munisapp.eastlongmeadowma.gov/prod/munis/gas/app/ua/r/mugwc/bgdeptrq?Arg=--mutoken&amp;Arg=2QQhIZu%2B3uND2%2BqmeJrYJ75lXDAfvOwYYMqjbfBHQPjKnLLCjETjq9E1bbnczPNosbrUlkKiti65mB18m7B9fU56tywU1uyXdd9Uk97OzN4%3D" TargetMode="External"/><Relationship Id="rId3" Type="http://schemas.openxmlformats.org/officeDocument/2006/relationships/hyperlink" Target="https://munisapp.eastlongmeadowma.gov/prod/munis/gas/app/ua/r/mugwc/bgdeptrq?Arg=--mutoken&amp;Arg=BCrUtbab5aVT9tS2cmW%2FgLxzBY3lWcIT%2FLNWnMj4MZ10a%2Fe2k2%2BhsLNlO2uMERrJkMfewbxrIPGvBm%2F%2BeRuxy2pRt5xm7BdDQLV0u0GU6Eg%3D" TargetMode="External"/><Relationship Id="rId21" Type="http://schemas.openxmlformats.org/officeDocument/2006/relationships/hyperlink" Target="https://munisapp.eastlongmeadowma.gov/prod/munis/gas/app/ua/r/mugwc/bgdeptrq?Arg=--mutoken&amp;Arg=odZM1qXjZHoLarJFLe1Ouu6saSE3YC%2FnOMkXVddF5HuyhkuaStASH%2F%2B7OEP9jimfQTYuz9fN74%2BeilznnBOETaOxSt%2B%2Fbe6kL285wgF1IQs%3D" TargetMode="External"/><Relationship Id="rId7" Type="http://schemas.openxmlformats.org/officeDocument/2006/relationships/hyperlink" Target="https://munisapp.eastlongmeadowma.gov/prod/munis/gas/app/ua/r/mugwc/bgdeptrq?Arg=--mutoken&amp;Arg=w4j2d%2FYyCnXS6l9LY3pWRBfrTkYYt9WLTdMQCrKm%2FhHnhNcx%2FtvD%2FcNNqUoF17Cw94O6PrwyotPQuqMi%2BSze7dPTtWBRTERbJL%2BeAWrxEmY%3D" TargetMode="External"/><Relationship Id="rId12" Type="http://schemas.openxmlformats.org/officeDocument/2006/relationships/hyperlink" Target="https://munisapp.eastlongmeadowma.gov/prod/munis/gas/app/ua/r/mugwc/bgdeptrq?Arg=--mutoken&amp;Arg=llsVAXsUy1HIf9sCGKWVcFDRut7NeDRScOTnt1ExOky8V0nwhYVR8v%2BuvPGy%2Ftw6423uDMNoUTd6vIuRWyRm8NplMH9Cgb7siivCpeHVk%2FM%3D" TargetMode="External"/><Relationship Id="rId17" Type="http://schemas.openxmlformats.org/officeDocument/2006/relationships/hyperlink" Target="https://munisapp.eastlongmeadowma.gov/prod/munis/gas/app/ua/r/mugwc/bgdeptrq?Arg=--mutoken&amp;Arg=Dj0VqgIzgKnhNXEcVNsl908n%2BBrnMqDhrN9MyvhYYcWSZqCI1vlvdMPWwwFM3OfLOyljfXwoG2YtAYvmHiJlYcJQEQTeJ%2FUUQjaDDPJs%2F7g%3D" TargetMode="External"/><Relationship Id="rId2" Type="http://schemas.openxmlformats.org/officeDocument/2006/relationships/hyperlink" Target="https://munisapp.eastlongmeadowma.gov/prod/munis/gas/app/ua/r/mugwc/bgdeptrq?Arg=--mutoken&amp;Arg=WOP6I%2B%2BRr48Qx5QFjhS5WgqHBqPJRENuEmfizD0PVsse5zU3CCvtPrUh4zFNLfamYsZhJnmSRrITLm0gnhnrXM6ngYhP2Co2dtyh6xqDlYE%3D" TargetMode="External"/><Relationship Id="rId16" Type="http://schemas.openxmlformats.org/officeDocument/2006/relationships/hyperlink" Target="https://munisapp.eastlongmeadowma.gov/prod/munis/gas/app/ua/r/mugwc/bgdeptrq?Arg=--mutoken&amp;Arg=rP4wu4p%2Fs10KGrI2R%2B4yud9lhdA6B6NtOP%2FivMQQZJrp1vpL9xZ6G%2FHhgqzJYtTfUZWDbour35IFp7fbSB6DSiXB1LcK%2FS1P9cEiuBSN5mU%3D" TargetMode="External"/><Relationship Id="rId20" Type="http://schemas.openxmlformats.org/officeDocument/2006/relationships/hyperlink" Target="https://munisapp.eastlongmeadowma.gov/prod/munis/gas/app/ua/r/mugwc/bgdeptrq?Arg=--mutoken&amp;Arg=WpQKFEaaqBJMRaGmiEf6l%2Fuwk5bbBcOSPGjazNEpiCEe3BcXb6p5aQuO592tJtkZNigE4PcDfbDJ531bihPso3kU4%2BDjRlfkwB1EsDg6Hlo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oke3Rsntvaw%2FaqJk9SU7hiExnyJHbNIk2xkew8HG26aG2gGO1bJmuqM%2BH9yLwrizjems33gqkEE8aH9z0AYmdtSdFfrSWSOTMkeu5lC1ndk%3D" TargetMode="External"/><Relationship Id="rId11" Type="http://schemas.openxmlformats.org/officeDocument/2006/relationships/hyperlink" Target="https://munisapp.eastlongmeadowma.gov/prod/munis/gas/app/ua/r/mugwc/bgdeptrq?Arg=--mutoken&amp;Arg=bDvgPVNdPX5RQAFNgu3N0fdVjGNEyT7s62dPTslc8LfvCMA9N08v6m7Sdv6xndPQc3jne6RLyZQYxwTjwgLbQd8R94lU4LU4p3wO728Frt4%3D" TargetMode="External"/><Relationship Id="rId5" Type="http://schemas.openxmlformats.org/officeDocument/2006/relationships/hyperlink" Target="https://munisapp.eastlongmeadowma.gov/prod/munis/gas/app/ua/r/mugwc/bgdeptrq?Arg=--mutoken&amp;Arg=hDsQbKKiv%2BrDyidsfFJpXLJGbHRxkLb8ej%2ButPdHOj3eQUbZ6my7PDy7mvf3Gn%2Fy%2FWyz17pjaIOoVaV%2BXU3Nh0Pu3PkFZmXI0PhzLv26DQQ%3D" TargetMode="External"/><Relationship Id="rId15" Type="http://schemas.openxmlformats.org/officeDocument/2006/relationships/hyperlink" Target="https://munisapp.eastlongmeadowma.gov/prod/munis/gas/app/ua/r/mugwc/bgdeptrq?Arg=--mutoken&amp;Arg=v%2Bj3KnTZ8s43RIdSr82VK3XUCBSP6qi9Am%2B3tbcqCtp8lc891VJHip1MOVi%2BTE5ZnqVaPqV5%2BZl7obV6m1WiNfrQPyyQn6mGwYNXgAvJfLw%3D" TargetMode="External"/><Relationship Id="rId23" Type="http://schemas.openxmlformats.org/officeDocument/2006/relationships/hyperlink" Target="https://munisapp.eastlongmeadowma.gov/prod/munis/gas/app/ua/r/mugwc/bgdeptrq?Arg=--mutoken&amp;Arg=rMhWYa43qUr7CAyuol%2B4bgvAdxo1il94MLo4REK7VY1%2FV6HweS%2BfPXfAGw04N6gjgXqtdmAI%2FEyJ97tHsBVTKb%2BiCYq0%2FaVIldMfZctbfEU%3D" TargetMode="External"/><Relationship Id="rId10" Type="http://schemas.openxmlformats.org/officeDocument/2006/relationships/hyperlink" Target="https://munisapp.eastlongmeadowma.gov/prod/munis/gas/app/ua/r/mugwc/bgdeptrq?Arg=--mutoken&amp;Arg=7ZagpHBd7o%2BF7HxTdLN%2BZfXQSaVNKUgp6XEQ5yRfLr65T4dI7c9pZL4WejPMLgeZiVHc%2FAHLPigLGGS37JpjsLSnlaPN9IdHKoDTKNPjVpc%3D" TargetMode="External"/><Relationship Id="rId19" Type="http://schemas.openxmlformats.org/officeDocument/2006/relationships/hyperlink" Target="https://munisapp.eastlongmeadowma.gov/prod/munis/gas/app/ua/r/mugwc/bgdeptrq?Arg=--mutoken&amp;Arg=hlBHxbdmnnCr6PnvAVRNtsLmtZVe3Ru2JbfFQqGtZBRFWgpoA2XU6NbShnwSYL0%2FOWl5mjXrxQLdUjpfGfri0IzPREbnzt4ujqVP6LjGxZM%3D" TargetMode="External"/><Relationship Id="rId4" Type="http://schemas.openxmlformats.org/officeDocument/2006/relationships/hyperlink" Target="https://munisapp.eastlongmeadowma.gov/prod/munis/gas/app/ua/r/mugwc/bgdeptrq?Arg=--mutoken&amp;Arg=PuZDVwIG2uLpQcmOfip6vGjMINZ240JKVTl0a4JQ2dXxj1S6TGvAHI5PHMlMe3OHOjyNcLkJvvd%2F8DP3gnhDhcsiliSbZLZUgUrM676hvTo%3D" TargetMode="External"/><Relationship Id="rId9" Type="http://schemas.openxmlformats.org/officeDocument/2006/relationships/hyperlink" Target="https://munisapp.eastlongmeadowma.gov/prod/munis/gas/app/ua/r/mugwc/bgdeptrq?Arg=--mutoken&amp;Arg=ft%2Bk1C9%2BlLnENGV7BjXdhwtDb7TH3XbPivJdXqarnA4KCxvmzAZ4KWkGZJQgEhHtQl2SJJNmlhnTmnhJD%2FCQfDXkAx2HcTaNUNtTsArlhPE%3D" TargetMode="External"/><Relationship Id="rId14" Type="http://schemas.openxmlformats.org/officeDocument/2006/relationships/hyperlink" Target="https://munisapp.eastlongmeadowma.gov/prod/munis/gas/app/ua/r/mugwc/bgdeptrq?Arg=--mutoken&amp;Arg=J2dyFN3kC%2BltYpc26bM6JsIc5h2i63MNXfM9yU%2Bb0pKld81ju3FXfSPDcd1IiFxUmB%2F7ymwPfG7U3ebC1nujMtirF%2BJ50MoT7y%2Fp0n9tlBY%3D" TargetMode="External"/><Relationship Id="rId22" Type="http://schemas.openxmlformats.org/officeDocument/2006/relationships/hyperlink" Target="https://munisapp.eastlongmeadowma.gov/prod/munis/gas/app/ua/r/mugwc/bgdeptrq?Arg=--mutoken&amp;Arg=NpsAY4c0MSYhK5klLj3930oVGawEsBhOA4ZhrVmBuOirx%2BMrFMsxgKWz3TDnHgEB7IkmQ1qnesSiLOnPw09E8gffTp6nMAR%2BtTxRaHVknjk%3D" TargetMode="Externa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oyCOEEsAWDsw%2Bda6I0IygWDe7AzpF429W5UdLDNu1AEmwPl0wtb2Xm5GJHBvrrObGByXA4RALVY2QAxCBKNRskUYJpScNwfUtOgywKzBhuM%3D" TargetMode="External"/><Relationship Id="rId13" Type="http://schemas.openxmlformats.org/officeDocument/2006/relationships/hyperlink" Target="https://munisapp.eastlongmeadowma.gov/prod/munis/gas/app/ua/r/mugwc/bgdeptrq?Arg=--mutoken&amp;Arg=JAJ004tUYEYZ1En3%2FSP6M6yQIUzYCfbGmNjY4lAEWjutuyer%2BYomNmwz%2B7Yd%2FhmniccI%2B7fDoYDM2AUncF%2FdzlOr%2Bk%2FG72coIZX05WxVV%2BQ%3D" TargetMode="External"/><Relationship Id="rId3" Type="http://schemas.openxmlformats.org/officeDocument/2006/relationships/hyperlink" Target="https://munisapp.eastlongmeadowma.gov/prod/munis/gas/app/ua/r/mugwc/bgdeptrq?Arg=--mutoken&amp;Arg=5FzTLzeOxaJvc%2FuWAxPpa0LZIusiUXsZLHM1oS8LLeAqccXeJCUKrbiyLyxr9Q0bmFquUiQeGWPm3hEW9MnFSnm2TuFXqGtDhABQkgsqkLU%3D" TargetMode="External"/><Relationship Id="rId7" Type="http://schemas.openxmlformats.org/officeDocument/2006/relationships/hyperlink" Target="https://munisapp.eastlongmeadowma.gov/prod/munis/gas/app/ua/r/mugwc/bgdeptrq?Arg=--mutoken&amp;Arg=HtoZoVwjPwVV4iOKuviGMNuo26gXLONb1lAPJ5zHUc6H%2F7%2FoCcl%2BrrBAQiGmZPFw%2BjbafgrHUXcW%2Fmg9jW6QIPq1ZNOhL9gl6wHlNJdTyv0%3D" TargetMode="External"/><Relationship Id="rId12" Type="http://schemas.openxmlformats.org/officeDocument/2006/relationships/hyperlink" Target="https://munisapp.eastlongmeadowma.gov/prod/munis/gas/app/ua/r/mugwc/bgdeptrq?Arg=--mutoken&amp;Arg=v377YOoewhAnnRN9GQ4WXGK%2FdaNtLcPgA%2Fzg8%2BwTJI6BLz2hUJOUGRRbJ403noMSjOg8lNBqE26SrRubrYTgyq1l43q7Hg8s74bH8YSSmuo%3D" TargetMode="External"/><Relationship Id="rId2" Type="http://schemas.openxmlformats.org/officeDocument/2006/relationships/hyperlink" Target="https://munisapp.eastlongmeadowma.gov/prod/munis/gas/app/ua/r/mugwc/bgdeptrq?Arg=--mutoken&amp;Arg=A8nFOPs53SfZjOS1yyMK5T%2B08jJuNZoaBFIGxEpEcjZadCpMrTcurkGOmZXUcsuIusVqjGnfCjGh7AHzdiU9i3vvdBqtUqPJse0HpR6Iz4g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T823nooiUNRWgEazknP6CKe1cV5%2B5LPWULK3rvpZEyUI3vlLcR1Q2EYA7QyP90VOdIcxQCt7isvN0pDaUWCSumOf4Eh5R2Nu%2F3RUuly%2Bspw%3D" TargetMode="External"/><Relationship Id="rId11" Type="http://schemas.openxmlformats.org/officeDocument/2006/relationships/hyperlink" Target="https://munisapp.eastlongmeadowma.gov/prod/munis/gas/app/ua/r/mugwc/bgdeptrq?Arg=--mutoken&amp;Arg=U5zXVkVc%2F1t3n%2Fs%2F4Q%2BoZ93e9buyMufDHv7ZLfWb%2BiDcFamMLtoductKIwQpGBDRIxcsa%2FI3xCslnAz80bgqomvDUbpeXGQEeYkymoN68wY%3D" TargetMode="External"/><Relationship Id="rId5" Type="http://schemas.openxmlformats.org/officeDocument/2006/relationships/hyperlink" Target="https://munisapp.eastlongmeadowma.gov/prod/munis/gas/app/ua/r/mugwc/bgdeptrq?Arg=--mutoken&amp;Arg=V5DJzvlCs9KAOOvQLysuLvwIpcq1olISbgQVYixYkZvquxo2yUxp4NehUvsRayS7n4YtAaqTQnQ3jOpyUMlNd6r85Mz0jqk5wBLO7pKe5dI%3D" TargetMode="External"/><Relationship Id="rId10" Type="http://schemas.openxmlformats.org/officeDocument/2006/relationships/hyperlink" Target="https://munisapp.eastlongmeadowma.gov/prod/munis/gas/app/ua/r/mugwc/bgdeptrq?Arg=--mutoken&amp;Arg=skHqJH2Q%2BCUItbooklmVWcyR9LasAccAfkPmtJAjEcIW86rMPHacQeKF%2FOzjt7bdaSnT0JEMbRqBFwB1UQrZUatvrabINTlXPHer8UxVgRk%3D" TargetMode="External"/><Relationship Id="rId4" Type="http://schemas.openxmlformats.org/officeDocument/2006/relationships/hyperlink" Target="https://munisapp.eastlongmeadowma.gov/prod/munis/gas/app/ua/r/mugwc/bgdeptrq?Arg=--mutoken&amp;Arg=c7pa%2FAyBCLDSizq5WD%2Blsnq9Nv7S3wI5dKr9Mh1yTWgwh3woDlbiVaaX0Z1pRB7LEYSUdJ35%2F6ga9Iv%2B%2FEIfSL0rqqYk0%2BXABEbGpuHw1nk%3D" TargetMode="External"/><Relationship Id="rId9" Type="http://schemas.openxmlformats.org/officeDocument/2006/relationships/hyperlink" Target="https://munisapp.eastlongmeadowma.gov/prod/munis/gas/app/ua/r/mugwc/bgdeptrq?Arg=--mutoken&amp;Arg=3BW6Ipx6oQa7bfeEAr2KYmByQnuPdZ7xqrPg8QSTUYibrL%2BNcJShc4aftvS6MdSdTluIeDQVXn8Q3GB9craVS9yRcmSCPIebjS1nXfOIWdI%3D" TargetMode="External"/><Relationship Id="rId14" Type="http://schemas.openxmlformats.org/officeDocument/2006/relationships/hyperlink" Target="https://munisapp.eastlongmeadowma.gov/prod/munis/gas/app/ua/r/mugwc/bgdeptrq?Arg=--mutoken&amp;Arg=NH2Q9PWHCGgJ%2BQrZd4uYKiaadSIPbFPli%2FWo33Rm1HQUjQaGG7dKxXSTR5s87VKVU%2B55nLxKTJ3xmME7180PND7yHcmuOeFtN3xLwjYQqgI%3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%2FzrOFpEbRefKzuxGqNjcl88Ob%2Fi6H0%2BMXsPBMgFHPvgFDTryAfCoQ0UTMkRBGXl1oDkt4lkK%2B96%2BAHFu2vkl76VrEl0V0FgpqaXCEz13p78%3D" TargetMode="External"/><Relationship Id="rId3" Type="http://schemas.openxmlformats.org/officeDocument/2006/relationships/hyperlink" Target="https://munisapp.eastlongmeadowma.gov/prod/munis/gas/app/ua/r/mugwc/bgdeptrq?Arg=--mutoken&amp;Arg=8lJiaU%2F9osraMfsomXxfdw%2FLmxZQXWosYQXc4ABhXB8%2F3vmozrxKs96bxXlDdeDlGQGH1fo9hStc%2FhEB20UXoXwHV53hqrKpR9YSTRjBK4w%3D" TargetMode="External"/><Relationship Id="rId7" Type="http://schemas.openxmlformats.org/officeDocument/2006/relationships/hyperlink" Target="https://munisapp.eastlongmeadowma.gov/prod/munis/gas/app/ua/r/mugwc/bgdeptrq?Arg=--mutoken&amp;Arg=xnciH1wqU7F7HYeGXVvDhZ5D%2BJcQhqBdpmve1XXA8TwqI5wy8%2BIuCVcdFkE95qcOXKkcVH9Uu620Nu0JqDSECwzmX2Cn%2FagLZwlGfweblVo%3D" TargetMode="External"/><Relationship Id="rId2" Type="http://schemas.openxmlformats.org/officeDocument/2006/relationships/hyperlink" Target="https://munisapp.eastlongmeadowma.gov/prod/munis/gas/app/ua/r/mugwc/bgdeptrq?Arg=--mutoken&amp;Arg=OBPl3hhbr6ydsDIss%2BHDe82UuKHrtTXsRCuZhksWL3FOng%2BHg8ZMD%2F3u6HP35nAi78x%2FIJluRYdUUZyvu0xVG2VSeuAxiz%2BIvBmeiUQBUJY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39zcrB%2Fgc5XbFsub4YH813K35J1Sw2FoeAurSSTM9uXEHqILy0n2%2FqGCGtJ9mwq16CFm%2BTuczmKsfGg7XjW4D399nyQDesIhBNdjQmo2MZ8%3D" TargetMode="External"/><Relationship Id="rId5" Type="http://schemas.openxmlformats.org/officeDocument/2006/relationships/hyperlink" Target="https://munisapp.eastlongmeadowma.gov/prod/munis/gas/app/ua/r/mugwc/bgdeptrq?Arg=--mutoken&amp;Arg=nAeZOwf%2F2G0BcHOBTuK0VODXV3LXyblHSNX8GSoQN3F2cOaP%2FEZnE3%2BqWrLS3x1Cxp7qso62nkljlDY1szH0O5bUQGrIUdNIcRDMKnW%2FWbw%3D" TargetMode="External"/><Relationship Id="rId10" Type="http://schemas.openxmlformats.org/officeDocument/2006/relationships/hyperlink" Target="https://munisapp.eastlongmeadowma.gov/prod/munis/gas/app/ua/r/mugwc/bgdeptrq?Arg=--mutoken&amp;Arg=XMjgYUpic8OWrN17Vf8XjUa0qFPPHZgtG1x43Melb5El8DBh%2BqiVslp0SLHOoNecrOdWP2UU0K2kFlP%2FZkjspBlNVj%2FLD7RSaNFUaXOAU1M%3D" TargetMode="External"/><Relationship Id="rId4" Type="http://schemas.openxmlformats.org/officeDocument/2006/relationships/hyperlink" Target="https://munisapp.eastlongmeadowma.gov/prod/munis/gas/app/ua/r/mugwc/bgdeptrq?Arg=--mutoken&amp;Arg=IL%2BPmCRAo21fOm9RepTfpxFUO2HpKdSCu2vBWPVVtzXjeNpfrjZSHzjuuH93C8k8HN21fMi8OevIMXgjg%2BeQbdKxXY%2F0gzzfJljL2J4nslo%3D" TargetMode="External"/><Relationship Id="rId9" Type="http://schemas.openxmlformats.org/officeDocument/2006/relationships/hyperlink" Target="https://munisapp.eastlongmeadowma.gov/prod/munis/gas/app/ua/r/mugwc/bgdeptrq?Arg=--mutoken&amp;Arg=%2BUmcy4nVQ%2FrwEGEOd27JpUkvgfYaLl06L8nAaGLNxRDRR%2FbYOQTW4l3aSYnNGQ3CsByKyX4pKjtRiuWQVE5JOOFFkuIjcSyD9mx7SbGS590%3D" TargetMode="Externa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iiLpfC4ndZGylpu6keqA4GZMOeXDjKsLwh1kWxRZ9ZK7elX99OwMuJTcY67aoqgTnCj22JbxsvlPtM7%2Fyc8d1uGdBUa4dg5MixGOebgCQ%2F8%3D" TargetMode="External"/><Relationship Id="rId13" Type="http://schemas.openxmlformats.org/officeDocument/2006/relationships/hyperlink" Target="https://munisapp.eastlongmeadowma.gov/prod/munis/gas/app/ua/r/mugwc/bgdeptrq?Arg=--mutoken&amp;Arg=had%2FWdsWAixZkWJXNY7HSndwWLhXdDLs4M31665KumdagM9i9NK20mRCfXAo72sURQYatxr94Ph7G9Z49MbjRn6DFGKSCfHzbVGlMuTZWUI%3D" TargetMode="External"/><Relationship Id="rId18" Type="http://schemas.openxmlformats.org/officeDocument/2006/relationships/hyperlink" Target="https://munisapp.eastlongmeadowma.gov/prod/munis/gas/app/ua/r/mugwc/bgdeptrq?Arg=--mutoken&amp;Arg=fWtTWMorKUo9mshtVI31wkDvmXzrAt3mHbYci9g%2FpMvIZJRqeXSzryB1opqh5SkI1y%2BOhMJ6jWvkEPKYdFtw9NJN8G15U%2BIuQKBb8XYE8eE%3D" TargetMode="External"/><Relationship Id="rId3" Type="http://schemas.openxmlformats.org/officeDocument/2006/relationships/hyperlink" Target="https://munisapp.eastlongmeadowma.gov/prod/munis/gas/app/ua/r/mugwc/bgdeptrq?Arg=--mutoken&amp;Arg=3Z9%2BMlBIbcDLbcHMB19KFYrq2UoH0P%2FgLubNTDjmPsFJOsDKdV%2FJHy%2FGgVoLvUi5JeLSNhWATuM4IbkplZqsTC%2B3tOTNTCtgxyISRUw6Gkc%3D" TargetMode="External"/><Relationship Id="rId21" Type="http://schemas.openxmlformats.org/officeDocument/2006/relationships/hyperlink" Target="https://munisapp.eastlongmeadowma.gov/prod/munis/gas/app/ua/r/mugwc/bgdeptrq?Arg=--mutoken&amp;Arg=%2F7yQzG2Rp4GshcGE4KSLi6FWXw6rFX8zTlt5%2F%2Fckaq1VjLTVU2R41HMGreXNUoAqw7ncJpA2P103pnu4uWe9qPU2QJTjWZIeG2iCMWbmomg%3D" TargetMode="External"/><Relationship Id="rId7" Type="http://schemas.openxmlformats.org/officeDocument/2006/relationships/hyperlink" Target="https://munisapp.eastlongmeadowma.gov/prod/munis/gas/app/ua/r/mugwc/bgdeptrq?Arg=--mutoken&amp;Arg=PZ8rF24GOhOODWZ06MrX3bphFHbapdbtmS1ykXpYQDQlgrN4nK28ri4Ty5yEqskbjc%2BIpmDrws9gwcIcQ0hpd67iOvBA1VmEqj6sAQLFymk%3D" TargetMode="External"/><Relationship Id="rId12" Type="http://schemas.openxmlformats.org/officeDocument/2006/relationships/hyperlink" Target="https://munisapp.eastlongmeadowma.gov/prod/munis/gas/app/ua/r/mugwc/bgdeptrq?Arg=--mutoken&amp;Arg=frOOWzgXyUXUUsc88%2Faf2sapWX2WHEJbpuEEAwhzSVbBEmq0G7iQ7f3hHpaTvJb0d2nCllBagyX7GOfaRz4bhTxMWqpmh%2FuedM2NUguAEKs%3D" TargetMode="External"/><Relationship Id="rId17" Type="http://schemas.openxmlformats.org/officeDocument/2006/relationships/hyperlink" Target="https://munisapp.eastlongmeadowma.gov/prod/munis/gas/app/ua/r/mugwc/bgdeptrq?Arg=--mutoken&amp;Arg=S48zGrMhWbmcC5a%2BcgvI4esG%2FPC3dBNSJyQv00CHXCdxrEmeNAC7b0avgJoOuJy%2BZE7x3%2BoyUuc7yPRQbThuD2HtvEB%2BsZp3ITzQr17fkSc%3D" TargetMode="External"/><Relationship Id="rId25" Type="http://schemas.openxmlformats.org/officeDocument/2006/relationships/hyperlink" Target="https://munisapp.eastlongmeadowma.gov/prod/munis/gas/app/ua/r/mugwc/bgdeptrq?Arg=--mutoken&amp;Arg=XDT0S42HqPfA%2FZoO71qj%2BHPdqsF%2BfwFpQpRlAR0CzpKv7dulmdgCclT6o%2ByUrgwE0OttS8wuWQq%2BfkqdA%2BF13T84dFl%2B43%2B6cJ73eK8pgq8%3D" TargetMode="External"/><Relationship Id="rId2" Type="http://schemas.openxmlformats.org/officeDocument/2006/relationships/hyperlink" Target="https://munisapp.eastlongmeadowma.gov/prod/munis/gas/app/ua/r/mugwc/bgdeptrq?Arg=--mutoken&amp;Arg=KijbfJiG1OO9FbPRb7%2BOKdaq9lzdfdKPx46Ln0NGUWIGlo2rogwXettBPpy%2BQzs898dVa1LC9zM88XgfUmHy7k7B3OnQfoGvUzFEWK7AJyw%3D" TargetMode="External"/><Relationship Id="rId16" Type="http://schemas.openxmlformats.org/officeDocument/2006/relationships/hyperlink" Target="https://munisapp.eastlongmeadowma.gov/prod/munis/gas/app/ua/r/mugwc/bgdeptrq?Arg=--mutoken&amp;Arg=%2BHrONJjUprZUfOpPS6n0k0mfFsDMpzKBKLEhqq6QTl%2B8OMEu6cCvsQgYKwk10Q%2Fonbr%2Fr4%2FY1zJKqTRF4UCou4BVQwuudgq9USYMzhMTIlA%3D" TargetMode="External"/><Relationship Id="rId20" Type="http://schemas.openxmlformats.org/officeDocument/2006/relationships/hyperlink" Target="https://munisapp.eastlongmeadowma.gov/prod/munis/gas/app/ua/r/mugwc/bgdeptrq?Arg=--mutoken&amp;Arg=r3oa%2BAK6DifWgATUuBdSUXYE%2BHQ8zHTh5bqFmote8mWnA9b0XPwij%2B4M0LUSOcyV9qh0V3ZvJJsmTPnvLoXltraYrAWXdbF7zIqfgtOqTVg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itPrnKkV905WRJnnScpSbqm91F8osZXVOpa0Do9ssv2Iuc7MiAJi4JMLZuouMKTVTCMJwV5P75%2Fumy0hSkLU8DxoxcrRKCygsipCViACnds%3D" TargetMode="External"/><Relationship Id="rId11" Type="http://schemas.openxmlformats.org/officeDocument/2006/relationships/hyperlink" Target="https://munisapp.eastlongmeadowma.gov/prod/munis/gas/app/ua/r/mugwc/bgdeptrq?Arg=--mutoken&amp;Arg=oxuzUKYcAneJNdodTlCSanr%2F7z%2B%2FHkEuFFm59tdj4qYnjCPLFiaa1nUbI6h8bZlLUVLXAVilD3AxRK%2F2WubNDuyD5c7Iwyycsnr0FsRK4ko%3D" TargetMode="External"/><Relationship Id="rId24" Type="http://schemas.openxmlformats.org/officeDocument/2006/relationships/hyperlink" Target="https://munisapp.eastlongmeadowma.gov/prod/munis/gas/app/ua/r/mugwc/bgdeptrq?Arg=--mutoken&amp;Arg=vrFOjc3fagSSr9KMHi9gWVnHClXxZTcaTJ%2FILUrKB8gI4nr4X7rgScXNuafa3v0G5pVoRNLi25ZqV4KYzxjmSkf85FeWt6QK48nN6Z5CTGI%3D" TargetMode="External"/><Relationship Id="rId5" Type="http://schemas.openxmlformats.org/officeDocument/2006/relationships/hyperlink" Target="https://munisapp.eastlongmeadowma.gov/prod/munis/gas/app/ua/r/mugwc/bgdeptrq?Arg=--mutoken&amp;Arg=UgAhtrRQP1MWM%2FIZHSSor2ixD8GH%2FWFmWv30rP8GQnwML0Dvy640xB3EGOLXoqs3ffqlDEd76wCp6agxc6nFcgHbNYJXE5Arc58Kzjv3lYs%3D" TargetMode="External"/><Relationship Id="rId15" Type="http://schemas.openxmlformats.org/officeDocument/2006/relationships/hyperlink" Target="https://munisapp.eastlongmeadowma.gov/prod/munis/gas/app/ua/r/mugwc/bgdeptrq?Arg=--mutoken&amp;Arg=r7HPZcS3UZ7a3qG%2FcYOj5O5M73ruvcCLYAdSplL9mdI53PWRU8NUQB7DewNvC7F61ViKkDUfrt%2BLxS8bsah3UAE7lcElzHhA86ew3a0O2lI%3D" TargetMode="External"/><Relationship Id="rId23" Type="http://schemas.openxmlformats.org/officeDocument/2006/relationships/hyperlink" Target="https://munisapp.eastlongmeadowma.gov/prod/munis/gas/app/ua/r/mugwc/bgdeptrq?Arg=--mutoken&amp;Arg=OJaDpkwiKM5EUDdd5hlTBqXuzchmubh9EEpMqzEBUoa8xJrSqua6p9Nl7E8K7B4UcXrdOCbcL7Ca888uHBICae05mby1hFThtyIZNwFy%2FhQ%3D" TargetMode="External"/><Relationship Id="rId10" Type="http://schemas.openxmlformats.org/officeDocument/2006/relationships/hyperlink" Target="https://munisapp.eastlongmeadowma.gov/prod/munis/gas/app/ua/r/mugwc/bgdeptrq?Arg=--mutoken&amp;Arg=0m5kFCu%2BcyavoFQE%2FfePbhBUkMKKZLRbDoaFA2TOTiujE%2Fd56%2FIV3X6fOjTe0iDMEh08tccWEvQUHTBAt9TmrHiARQPzMf3eidWKL4yPETM%3D" TargetMode="External"/><Relationship Id="rId19" Type="http://schemas.openxmlformats.org/officeDocument/2006/relationships/hyperlink" Target="https://munisapp.eastlongmeadowma.gov/prod/munis/gas/app/ua/r/mugwc/bgdeptrq?Arg=--mutoken&amp;Arg=Qg86H%2BKhdiDRPQZzW4n%2FcBVDpYJjrTEWz43wFqqydHJ1Qh8eZpWkn%2Bknvh6oxZOqckjXxxcPFHvC8LXDlPlecrOk3NhmcTzAXpsjExinspw%3D" TargetMode="External"/><Relationship Id="rId4" Type="http://schemas.openxmlformats.org/officeDocument/2006/relationships/hyperlink" Target="https://munisapp.eastlongmeadowma.gov/prod/munis/gas/app/ua/r/mugwc/bgdeptrq?Arg=--mutoken&amp;Arg=4OW2FFpHOhNzOt4U%2BauePDSVKPvaKTmTBTgHb%2B4Sz%2BXYHhpfyhsbtBB9dX4UiLcF5n8Ochgd5fxRJIOYGtrBmku0EI7l7gUaNZk9JLkW7qA%3D" TargetMode="External"/><Relationship Id="rId9" Type="http://schemas.openxmlformats.org/officeDocument/2006/relationships/hyperlink" Target="https://munisapp.eastlongmeadowma.gov/prod/munis/gas/app/ua/r/mugwc/bgdeptrq?Arg=--mutoken&amp;Arg=Jd2zUGNWg20VZAIExfT%2FKZ21oi1IrGGI5Aimjot%2FY%2BUVeRiBQUZi8%2F4E993L38HJiW1idc%2FMG05Eee4FRYrjThjoEYBClUJmnXPViOIbhHw%3D" TargetMode="External"/><Relationship Id="rId14" Type="http://schemas.openxmlformats.org/officeDocument/2006/relationships/hyperlink" Target="https://munisapp.eastlongmeadowma.gov/prod/munis/gas/app/ua/r/mugwc/bgdeptrq?Arg=--mutoken&amp;Arg=T2MtXN%2Bjv2p5s0VdFMfcsaYPQrIuDydfwwMSsGTcTgh%2B9sWzgcOBeTwgr24%2FL5U2r2%2Bc0mOTHNxLPpG7dFVQa6LJr1uJb6kGFfQ%2Fk7d%2BJ0E%3D" TargetMode="External"/><Relationship Id="rId22" Type="http://schemas.openxmlformats.org/officeDocument/2006/relationships/hyperlink" Target="https://munisapp.eastlongmeadowma.gov/prod/munis/gas/app/ua/r/mugwc/bgdeptrq?Arg=--mutoken&amp;Arg=R%2FkrkYh9BWLe5lry4Wo5N0QqSaI60Nwg%2FKEeLdD8zNuLh0XdfyR%2FAeyR3sUUjnuOZiqsWFTurl5TxA5LBIZXi4sDwzBui4MdAQ9NqDaxc2E%3D" TargetMode="Externa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XfF1ySaqkiods52Bv1esoKHPl73u9KYSSwrqJ8n5P4N7re5y4%2B8ykMPpQG9CYsjVyzrrICQH%2FSGFqXmmfjE5D44HeU%2BzsOwnsyt53SCnlLI%3D" TargetMode="External"/><Relationship Id="rId13" Type="http://schemas.openxmlformats.org/officeDocument/2006/relationships/hyperlink" Target="https://munisapp.eastlongmeadowma.gov/prod/munis/gas/app/ua/r/mugwc/bgdeptrq?Arg=--mutoken&amp;Arg=iDaHPBzVKgxpSZEmQBVu00DG6K6YdypMP%2BsvXeTSXXrRn4cVl1Rilq3HY5Q4eKl50ezmDe6kCv9uu6PBKAhivEptuWWy8zVZBbuWby7Y39s%3D" TargetMode="External"/><Relationship Id="rId3" Type="http://schemas.openxmlformats.org/officeDocument/2006/relationships/hyperlink" Target="https://munisapp.eastlongmeadowma.gov/prod/munis/gas/app/ua/r/mugwc/bgdeptrq?Arg=--mutoken&amp;Arg=kmtoNvuaRoxWilYj4%2FD5mQyOunAcJ5xo%2BhWK3jqV33VEocZMVirFgMbreV85iWq7OqdPrwohIRwnNcG81fGrNDcToMhm1AC7yETQfQ8G5kg%3D" TargetMode="External"/><Relationship Id="rId7" Type="http://schemas.openxmlformats.org/officeDocument/2006/relationships/hyperlink" Target="https://munisapp.eastlongmeadowma.gov/prod/munis/gas/app/ua/r/mugwc/bgdeptrq?Arg=--mutoken&amp;Arg=qFSu3j0rPusrTngQAp6jzDrLzTOb9jNiHXDdlsMIvhTrVe3SSJWlupvOTMS1qawZE%2BeT8mZEDNZNl7egayKIhYOyq9BDOO5MBeJHQZUP6ho%3D" TargetMode="External"/><Relationship Id="rId12" Type="http://schemas.openxmlformats.org/officeDocument/2006/relationships/hyperlink" Target="https://munisapp.eastlongmeadowma.gov/prod/munis/gas/app/ua/r/mugwc/bgdeptrq?Arg=--mutoken&amp;Arg=7LxWf8BwawS5FVYGWRbt8IjBh6owi7kzDKMsL6Y%2FZ8fv3IAWrEle99nn%2BZ8087i9tcsLPdkFpM96gJDnl37cviuxiMi5uLYX0eKsGw1N%2F14%3D" TargetMode="External"/><Relationship Id="rId2" Type="http://schemas.openxmlformats.org/officeDocument/2006/relationships/hyperlink" Target="https://munisapp.eastlongmeadowma.gov/prod/munis/gas/app/ua/r/mugwc/bgdeptrq?Arg=--mutoken&amp;Arg=5XDDoq4ZNOP3aDmND6S9aPHlJ7It6%2FHt%2B5RKuEKr020WmgNjkbedW5stI7skbSZY8PF8Ge5Ls7oBxWPi0uwChPvTalCFGi3yjJO2CrObNs0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5iRPoGjtd%2Fbma%2B07uZNhUK5cVU5%2BgjrROqUzKcAI4x4qYECXT2BBRzUgijgE%2FIZra7FMlKDy3qc1wk2svx1Fpb6zxnzzQyaKUtlj7rUO530%3D" TargetMode="External"/><Relationship Id="rId11" Type="http://schemas.openxmlformats.org/officeDocument/2006/relationships/hyperlink" Target="https://munisapp.eastlongmeadowma.gov/prod/munis/gas/app/ua/r/mugwc/bgdeptrq?Arg=--mutoken&amp;Arg=1DFloy7MdsKcAiaQmf9QRKkVg8oWuhLVcQp76kDOH8OoLP%2FZHpSmbY6emx8umsla%2B8fvc6CR8btqeoMUynTzhEsY095w%2BP4ZCOiwHrKweSI%3D" TargetMode="External"/><Relationship Id="rId5" Type="http://schemas.openxmlformats.org/officeDocument/2006/relationships/hyperlink" Target="https://munisapp.eastlongmeadowma.gov/prod/munis/gas/app/ua/r/mugwc/bgdeptrq?Arg=--mutoken&amp;Arg=CO%2B2EnzvbnI9YnPCHV%2B9HQjtmz1Ike9%2BixMvzpWaPdyftVdQzBjZmE9fJlfDjGA4RR8uM01jd6kvr4lfx2Rap00k7IxI10rHGFDbf39Xnq4%3D" TargetMode="External"/><Relationship Id="rId10" Type="http://schemas.openxmlformats.org/officeDocument/2006/relationships/hyperlink" Target="https://munisapp.eastlongmeadowma.gov/prod/munis/gas/app/ua/r/mugwc/bgdeptrq?Arg=--mutoken&amp;Arg=NV%2FgUDu%2BNKESvc5%2BNFv4K8vO2Cp6kVroVmERtNHYU4JE79fIMnLWjaClRE2sd%2FTx%2BaGcKuf5CyEhNdhgrQXysiOIX00euLYQr0h2WzoFLsI%3D" TargetMode="External"/><Relationship Id="rId4" Type="http://schemas.openxmlformats.org/officeDocument/2006/relationships/hyperlink" Target="https://munisapp.eastlongmeadowma.gov/prod/munis/gas/app/ua/r/mugwc/bgdeptrq?Arg=--mutoken&amp;Arg=FEs3VoEojrY6H3VSDnlzdKODhbTOCNt0LW2EuAMnR9dPn7QHB5ceTGcbHNpO41Rq8H0062HOLmSgTVfGtx2lLOdCq8Z6AJ2NregPrFGahXc%3D" TargetMode="External"/><Relationship Id="rId9" Type="http://schemas.openxmlformats.org/officeDocument/2006/relationships/hyperlink" Target="https://munisapp.eastlongmeadowma.gov/prod/munis/gas/app/ua/r/mugwc/bgdeptrq?Arg=--mutoken&amp;Arg=6RHyiQ9P7v24q%2FeivR6mw8r2Y9kQ1BGnllFR4SGGZBVZZKtrUoLydJnk8Flb9iHWsfpJNSVK7ePVnMfSLoO%2FoaUSE4kGqe2RcAHNplKNk64%3D" TargetMode="External"/><Relationship Id="rId14" Type="http://schemas.openxmlformats.org/officeDocument/2006/relationships/hyperlink" Target="https://munisapp.eastlongmeadowma.gov/prod/munis/gas/app/ua/r/mugwc/bgdeptrq?Arg=--mutoken&amp;Arg=%2B%2FWZ7IQ0WWy9Hra4aL7bYQJXXyObslPjNbMNRMf%2BzE5BkC2KaNSpNMkzAOuqLwSQk6i6eTgN51k27I9gABTE62Q%2B6OI9H%2B7S7SCk2jwG%2B0w%3D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app.eastlongmeadowma.gov/prod/munis/gas/app/ua/r/mugwc/bgdeptrq?Arg=--mutoken&amp;Arg=iE8bXUD8W4wrRjg8eq%2Bfj%2F2sZ%2B%2F7vQF%2BXxijJ4Kly%2FhMGqZevttdEl6uQzj947qCgLXdslpofLUJPScxfpnErVtOcdg7c0e4pL5CcWan%2FYA%3D" TargetMode="Externa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%2Fpjf0J96Tqnu938f8G1Tn5sPiWh0%2BjhHYiNhn5wYYi7kr88h5yRgw5%2BMySM%2BUcOldIlkHm%2B9HGtn4o6CB0qVDE9pKZxJ1o6iF7ik40%2Fba3M%3D" TargetMode="External"/><Relationship Id="rId3" Type="http://schemas.openxmlformats.org/officeDocument/2006/relationships/hyperlink" Target="https://munisapp.eastlongmeadowma.gov/prod/munis/gas/app/ua/r/mugwc/bgdeptrq?Arg=--mutoken&amp;Arg=T7nyhIWiaiij56xPrinsV4v8a7%2Fo1lo0Yq07VTIwZ2o%2BPQd9Q8PnEPi79x89OJPzIi5oPv4iOSzFtje%2FO%2FEweyURzlz0s5XE%2FHDbda8vcqs%3D" TargetMode="External"/><Relationship Id="rId7" Type="http://schemas.openxmlformats.org/officeDocument/2006/relationships/hyperlink" Target="https://munisapp.eastlongmeadowma.gov/prod/munis/gas/app/ua/r/mugwc/bgdeptrq?Arg=--mutoken&amp;Arg=8qt%2BpvaKqyj%2BckrNInZMRmWIefGrFReKd0YYq5Io1qFhmddvyt3oDMKpvicbUaCEPDtpcIJTxrPhzkAGx8uaCl7%2FOgwepx8fWPRhpw2y%2F48%3D" TargetMode="External"/><Relationship Id="rId2" Type="http://schemas.openxmlformats.org/officeDocument/2006/relationships/hyperlink" Target="https://munisapp.eastlongmeadowma.gov/prod/munis/gas/app/ua/r/mugwc/bgdeptrq?Arg=--mutoken&amp;Arg=9CJojHlQrmxxYJFW7l6iwZNtgHSpzoeaSGnmeCeYg7TirvqgF97QM%2FWyEQzDBMftt9suhEtGKVaH59fCXy2OBPTbS%2FkWv8qoSrMUUq97AS0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%2BVbd6VPNG063nABtY2ZK%2FdBCai%2FlWaIpzccB3Hj9TVPRVbHgbOAp4rW%2BNEKxSyEQ2TK9ZBqcxkR1yN7AkvkWrBAUdiD0DP%2Bv1OxAQ5kyQDI%3D" TargetMode="External"/><Relationship Id="rId5" Type="http://schemas.openxmlformats.org/officeDocument/2006/relationships/hyperlink" Target="https://munisapp.eastlongmeadowma.gov/prod/munis/gas/app/ua/r/mugwc/bgdeptrq?Arg=--mutoken&amp;Arg=pHww%2FaqUY3JrZRyAvlCP4aU0cnnt6pqKaYdtS0QK0xGdMhtDNVf4oo%2BBR5zxQi47SoiUNMQEB0kXHBGK%2BKtfIuAPFpktBC9X3phxBOK2Q9w%3D" TargetMode="External"/><Relationship Id="rId4" Type="http://schemas.openxmlformats.org/officeDocument/2006/relationships/hyperlink" Target="https://munisapp.eastlongmeadowma.gov/prod/munis/gas/app/ua/r/mugwc/bgdeptrq?Arg=--mutoken&amp;Arg=NqC%2Faj%2B3Vw%2FcyW7mbNlu6Zpg3VDe3LkjeWBP9irj3fL9NHo9DMKD6Wrt04A43WM6t3jm3heFD1bUcgodftnN80lfXEPN2YhtvPIpc75bpOk%3D" TargetMode="Externa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BZSDcJOnUmG24H9NiE1G0ocj68b8xuIO6JEIkqwp4Y5YBpVkGiGbA3AdSw6AWkLdUKx63frCh0L56zexsbysKI%2F91G9riwZmIcM71KaWnII%3D" TargetMode="External"/><Relationship Id="rId13" Type="http://schemas.openxmlformats.org/officeDocument/2006/relationships/hyperlink" Target="https://munisapp.eastlongmeadowma.gov/prod/munis/gas/app/ua/r/mugwc/bgdeptrq?Arg=--mutoken&amp;Arg=%2FS94Kaezlu3oNA1KF3CEGYNsqxDzi5M1MAlLS2Xna%2BKMS4HMyMrOACws8f6rOhL6yt5GtMy4hFFaxalUQS9cBVf2LD9txzCvJ%2F273JGxBHo%3D" TargetMode="External"/><Relationship Id="rId18" Type="http://schemas.openxmlformats.org/officeDocument/2006/relationships/hyperlink" Target="https://munisapp.eastlongmeadowma.gov/prod/munis/gas/app/ua/r/mugwc/bgdeptrq?Arg=--mutoken&amp;Arg=JnuBbg5BdeD1plF4n0VwYyYohIUrMIPZUzFeLZOJ%2B%2FlHAgzLLaJlGlq1QOIOcELK7zF6j9FxkbfmvIxQz3XLQW%2FAkxsuG2E7Mr7AB4Rd%2Bic%3D" TargetMode="External"/><Relationship Id="rId3" Type="http://schemas.openxmlformats.org/officeDocument/2006/relationships/hyperlink" Target="https://munisapp.eastlongmeadowma.gov/prod/munis/gas/app/ua/r/mugwc/bgdeptrq?Arg=--mutoken&amp;Arg=xEa2SYb%2FF%2FePKxRAg8ovub%2FptC7O1UNP35kU2vFy8DeKK4m29D2vFcE%2F4iHAYt5MF%2BRuFf5nKIu%2BZ2uSXyM49kJjSXAh0pHjaBWMqotBSA0%3D" TargetMode="External"/><Relationship Id="rId21" Type="http://schemas.openxmlformats.org/officeDocument/2006/relationships/hyperlink" Target="https://munisapp.eastlongmeadowma.gov/prod/munis/gas/app/ua/r/mugwc/bgdeptrq?Arg=--mutoken&amp;Arg=NGPvmUwsw%2BZSRrr0tfRpHOYpB7WIOvg9nWKWbqTS6urh3YMbUSdqaDM0X2qAMO%2FeL%2FKSx546yGYBrp0M55R2qYGD3rVwFJqpFsOdJizLYSg%3D" TargetMode="External"/><Relationship Id="rId7" Type="http://schemas.openxmlformats.org/officeDocument/2006/relationships/hyperlink" Target="https://munisapp.eastlongmeadowma.gov/prod/munis/gas/app/ua/r/mugwc/bgdeptrq?Arg=--mutoken&amp;Arg=%2FCoaRE%2FuSIUgdq%2F1kkMranu2%2FxPAOqdGs5m0Z4c1zJixbsGVrqqwpdC9uv5TYxKehNoRun61JqyU0Hcgw%2BufKHDr4mx9AxRAwbiC7YX7RbI%3D" TargetMode="External"/><Relationship Id="rId12" Type="http://schemas.openxmlformats.org/officeDocument/2006/relationships/hyperlink" Target="https://munisapp.eastlongmeadowma.gov/prod/munis/gas/app/ua/r/mugwc/bgdeptrq?Arg=--mutoken&amp;Arg=b9v0LdFsAxPOgi1n1ueLLqyvf%2F3DF%2BrcrcCLjuz5QxKV44fPO9DLWJAVDKo3b4BM0UblOPiMEDMdphg5DskC9F%2BehtKjvIXklWOP%2BU%2BC42I%3D" TargetMode="External"/><Relationship Id="rId17" Type="http://schemas.openxmlformats.org/officeDocument/2006/relationships/hyperlink" Target="https://munisapp.eastlongmeadowma.gov/prod/munis/gas/app/ua/r/mugwc/bgdeptrq?Arg=--mutoken&amp;Arg=h7PlW5fup3Cl8BOAn01CRtPAdkaLFGxEFYKJbUMRq5GIgs3WFm07N7A0jcEFwvckLIkNp%2Fj%2FHrkpKhCd%2BEJPBqFX3sIin%2Bz84s4naje5beo%3D" TargetMode="External"/><Relationship Id="rId2" Type="http://schemas.openxmlformats.org/officeDocument/2006/relationships/hyperlink" Target="https://munisapp.eastlongmeadowma.gov/prod/munis/gas/app/ua/r/mugwc/bgdeptrq?Arg=--mutoken&amp;Arg=R0DuPrfHHnphWXAQskB%2BLM2KS4B7ZFKSJinZ5cKTSWTUBwkp1RegXK8s6mLBE%2FsZDHePTVthrppFjMUBqVQUlgCBdNs2wcfr%2Fy1bua4fET0%3D" TargetMode="External"/><Relationship Id="rId16" Type="http://schemas.openxmlformats.org/officeDocument/2006/relationships/hyperlink" Target="https://munisapp.eastlongmeadowma.gov/prod/munis/gas/app/ua/r/mugwc/bgdeptrq?Arg=--mutoken&amp;Arg=OwPw2LSMkoCpB2YCc3yZY3Quh4mNtS5hOLsIpLJlAfhOcRRCuN8iNYHnYuQH%2F65JJLJNpx4wRLZNhutM18EFFnhqioBvmz6A3bDHA7lIPNo%3D" TargetMode="External"/><Relationship Id="rId20" Type="http://schemas.openxmlformats.org/officeDocument/2006/relationships/hyperlink" Target="https://munisapp.eastlongmeadowma.gov/prod/munis/gas/app/ua/r/mugwc/bgdeptrq?Arg=--mutoken&amp;Arg=O6DV%2B3H83iZIyhZcHZc2%2BSLp4s%2BjHIlahZUiaaDAOIA35%2FAgTy2Q68jEcWFlkcAc5BmhgeykZomCNK5Eh8o1akvug6gBATljzWmj4ByPc8o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nPaZCRzJ1mEjNiOY4Dj6Pqu2Yy1akw4fU75d5aSXLDXwGTNRH7tbmEkSVRaUCZ%2BAhjXF5MjfkNDc1UwhH0qkmUXbwtBAZmJn3BoZIzMGTmU%3D" TargetMode="External"/><Relationship Id="rId11" Type="http://schemas.openxmlformats.org/officeDocument/2006/relationships/hyperlink" Target="https://munisapp.eastlongmeadowma.gov/prod/munis/gas/app/ua/r/mugwc/bgdeptrq?Arg=--mutoken&amp;Arg=sseYw%2F3aTDaHsGfS4k1fLJIY4MZnuaVnAIvlaIO1zljdLh01xHirFYjg4W7%2BcMjBL21wmmKsgY981Uwf2OaMZLYEAEr29ruTmkfhaJYjk5k%3D" TargetMode="External"/><Relationship Id="rId5" Type="http://schemas.openxmlformats.org/officeDocument/2006/relationships/hyperlink" Target="https://munisapp.eastlongmeadowma.gov/prod/munis/gas/app/ua/r/mugwc/bgdeptrq?Arg=--mutoken&amp;Arg=784J11vByDDHJx2oAe9uQq9vtUMRuSrMqkUCPDeChiHTuPpFsylGl4%2BMgpwdeBywN5zaLk7swmJj%2BPemxTZ8NwIKrOlZ%2BATx01FcpurkI1w%3D" TargetMode="External"/><Relationship Id="rId15" Type="http://schemas.openxmlformats.org/officeDocument/2006/relationships/hyperlink" Target="https://munisapp.eastlongmeadowma.gov/prod/munis/gas/app/ua/r/mugwc/bgdeptrq?Arg=--mutoken&amp;Arg=eh1f2VjFgox4f0nuvNXWBpA7t3ahGt8RRJQ%2F1dY7ohhgU%2FUlU1VY8Yg8AHdTAmW03Cnkaakt7lRgzYYgIWsNNig0OPnaFGYfttt1n%2FW8FTU%3D" TargetMode="External"/><Relationship Id="rId23" Type="http://schemas.openxmlformats.org/officeDocument/2006/relationships/hyperlink" Target="https://munisapp.eastlongmeadowma.gov/prod/munis/gas/app/ua/r/mugwc/bgdeptrq?Arg=--mutoken&amp;Arg=CvR4WYkkGT1skUb3Q2f1xTXljhFy11TxK9p4NP4ym5BDRe%2FTtlahuOWWynuCTcwNm%2BtIl6vdlbRw4lVcu6a7VTJsY5d18mvGZMYtXAG4CxA%3D" TargetMode="External"/><Relationship Id="rId10" Type="http://schemas.openxmlformats.org/officeDocument/2006/relationships/hyperlink" Target="https://munisapp.eastlongmeadowma.gov/prod/munis/gas/app/ua/r/mugwc/bgdeptrq?Arg=--mutoken&amp;Arg=KcLpOl5NBwej2ZfXt3KX8ycj197EFg30n9T6C7TacRzUWVC%2BCLFnrOPBZy9fOnv7LyfFCgE5FeO24N4%2B7MPB0HygJ%2BQcpb3UrFjxCdb5CVI%3D" TargetMode="External"/><Relationship Id="rId19" Type="http://schemas.openxmlformats.org/officeDocument/2006/relationships/hyperlink" Target="https://munisapp.eastlongmeadowma.gov/prod/munis/gas/app/ua/r/mugwc/bgdeptrq?Arg=--mutoken&amp;Arg=bRwm93en8LNpZf%2BDYN7RrYoc9%2Bn7UjG9i1bxbcjtdAgGsZ5JOj6TssnBKSzqZR6nKR2jZP6IXWdRrWijCEEoyhzNy3ysUsp4ODKiMobS7PU%3D" TargetMode="External"/><Relationship Id="rId4" Type="http://schemas.openxmlformats.org/officeDocument/2006/relationships/hyperlink" Target="https://munisapp.eastlongmeadowma.gov/prod/munis/gas/app/ua/r/mugwc/bgdeptrq?Arg=--mutoken&amp;Arg=FmZvAyminNZNFj6Bb5v5NKfQotIVzCsX7kW%2F%2B1ZR6fcLg3YprsZbA3exWEymrQjhXKURgNv%2FRC1QfelTzst%2BF%2F68YIs%2FWbtPywBT1OCxM%2FA%3D" TargetMode="External"/><Relationship Id="rId9" Type="http://schemas.openxmlformats.org/officeDocument/2006/relationships/hyperlink" Target="https://munisapp.eastlongmeadowma.gov/prod/munis/gas/app/ua/r/mugwc/bgdeptrq?Arg=--mutoken&amp;Arg=6QxeZAY7DdpM9JIz2FCZoZfv7tkXtsmbSb6ROmAIUv3nsJCYCttwYhKKq2RmjiSk9N6y%2BAH05h7VkZiXumzzmhqplG5eXL5YEgH1rAodyN4%3D" TargetMode="External"/><Relationship Id="rId14" Type="http://schemas.openxmlformats.org/officeDocument/2006/relationships/hyperlink" Target="https://munisapp.eastlongmeadowma.gov/prod/munis/gas/app/ua/r/mugwc/bgdeptrq?Arg=--mutoken&amp;Arg=QiVSiRKQWwkYe%2Fw13DbWOJq7dAphlFaxeY8eMlanCJObI9UpJSWdMWnQq%2FzUJEbGl5XPlUe8yYUD0Y0hcU5wIJBfA6uiL6fzuEDVnt05t38%3D" TargetMode="External"/><Relationship Id="rId22" Type="http://schemas.openxmlformats.org/officeDocument/2006/relationships/hyperlink" Target="https://munisapp.eastlongmeadowma.gov/prod/munis/gas/app/ua/r/mugwc/bgdeptrq?Arg=--mutoken&amp;Arg=E2rSgupvjJE1JJFIN%2BKn%2BgEvBT2kR7vSbxrz8b7aUltK9BseO9PWb2%2Ft7bvk2O81xQtKf18p9kMqfa3Lm%2F6w4hPrA4mJ%2F3LvdCiShvt30VE%3D" TargetMode="Externa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4RXNs2DPnmPUnY6xubqxozI3pA0YJ3ukxRrk0qsGg%2BAR4EqEp1XzMFtfAyBie8DSyt6BzCI5fslIFGE2AStgDJX0v94Opu%2FJnV7lTlN7hWw%3D" TargetMode="External"/><Relationship Id="rId3" Type="http://schemas.openxmlformats.org/officeDocument/2006/relationships/hyperlink" Target="https://munisapp.eastlongmeadowma.gov/prod/munis/gas/app/ua/r/mugwc/bgdeptrq?Arg=--mutoken&amp;Arg=c6NK82PGBILUThp9lj84CY3ahNF5hxKjHGh1pcX3zZ61GNQYcxLKumuMnXVhCGqLOMRxxKO811a5pDBBy%2FARIOSnn1R4FO%2B3pLG%2FgLMz8CI%3D" TargetMode="External"/><Relationship Id="rId7" Type="http://schemas.openxmlformats.org/officeDocument/2006/relationships/hyperlink" Target="https://munisapp.eastlongmeadowma.gov/prod/munis/gas/app/ua/r/mugwc/bgdeptrq?Arg=--mutoken&amp;Arg=9bFJUv%2FCNxjGfIiAAne7FGeo7XKUz4RyZxqC8ngt5SrsKpR3MRyUnNzHv7c6LXr1ElsqhyC5rj1C%2BT7yi4EubiuMeNJ%2BSOEiasCbXghfnvE%3D" TargetMode="External"/><Relationship Id="rId2" Type="http://schemas.openxmlformats.org/officeDocument/2006/relationships/hyperlink" Target="https://munisapp.eastlongmeadowma.gov/prod/munis/gas/app/ua/r/mugwc/bgdeptrq?Arg=--mutoken&amp;Arg=i%2Bd%2FHz%2B%2BQ1X9s2sXvL5F8%2FmOAiQI29KEO81kv5Z5oj36rwV4t9RNCC%2BiK00eBnVDKIIZ8WFPwzvkGRXiMALsLKWPYNOjNxW21cNh7%2BzHcu4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ca16uurV1BZn%2Bi7eQNuJa5fCd0kSmhgPMeYPGzA5PWR1jCqwRVviD9Cr1K%2FDL7xHCwUAXeGdN71CNIU0DJGTUYDmPur8QSr7jVUYKnxkOP8%3D" TargetMode="External"/><Relationship Id="rId5" Type="http://schemas.openxmlformats.org/officeDocument/2006/relationships/hyperlink" Target="https://munisapp.eastlongmeadowma.gov/prod/munis/gas/app/ua/r/mugwc/bgdeptrq?Arg=--mutoken&amp;Arg=sqpSH5z97JMzD4v%2FtI%2FhBog36MJ6uvj1WehcIOgrjalQ9OhqPAdWXf5cnPBf0c2EvDU4SwN%2FULLgfFEcMrGTfosDtxQxF%2BYs2fA3GYd%2FddQ%3D" TargetMode="External"/><Relationship Id="rId4" Type="http://schemas.openxmlformats.org/officeDocument/2006/relationships/hyperlink" Target="https://munisapp.eastlongmeadowma.gov/prod/munis/gas/app/ua/r/mugwc/bgdeptrq?Arg=--mutoken&amp;Arg=SKfI7qqsTneohAO5%2BjEO5kPLQO%2FBPxvUyvcvkdrM4Z8s0TdJeOhxfenUd1kAllfYe4LMRjIMR0DTdQW9yPUTXxZxivq%2BEeaIwJyGXh52CEM%3D" TargetMode="Externa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3yjqSqbnY%2BUQ9JxOsyypsY3vRpQ4s6VE9rmIiw%2FM%2B5iO2tr%2Fh5wf2IXm2uh4mG%2BNol%2F3x8Kj3jkyhCUD8HqbIPp11Yv%2BIosY0xd%2FKXnGP4U%3D" TargetMode="External"/><Relationship Id="rId13" Type="http://schemas.openxmlformats.org/officeDocument/2006/relationships/hyperlink" Target="https://munisapp.eastlongmeadowma.gov/prod/munis/gas/app/ua/r/mugwc/bgdeptrq?Arg=--mutoken&amp;Arg=lZLOjNuSgvQExoirMBMlk74tdlnHIIm6%2BROtJl4IFFSykoWbZxX8MSeKNZZzPbNSijmS%2BYJZ77%2FTS0PucWT0qX%2Fb5c8qgWxWA3v3xKSnE%2Fs%3D" TargetMode="External"/><Relationship Id="rId18" Type="http://schemas.openxmlformats.org/officeDocument/2006/relationships/hyperlink" Target="https://munisapp.eastlongmeadowma.gov/prod/munis/gas/app/ua/r/mugwc/bgdeptrq?Arg=--mutoken&amp;Arg=nDw1qPywJozi8wvwWwqztanAX8ZmZnPqbpj3%2BzDqCcwKbnUfC05Je2wYwjG1fhrNXv5euBFpf0dRAY5Nm4eG%2Bp%2BuQO8n3nj9RDTT7o8BqCM%3D" TargetMode="External"/><Relationship Id="rId3" Type="http://schemas.openxmlformats.org/officeDocument/2006/relationships/hyperlink" Target="https://munisapp.eastlongmeadowma.gov/prod/munis/gas/app/ua/r/mugwc/bgdeptrq?Arg=--mutoken&amp;Arg=syv9dmMw0P%2Bvlx1d%2BPS7ie8yI%2Fky8sCy1qyhlbxd3EadyauflACPLqGYvP2gC9kvXwezSVE8JapWZlN4PLujRA7OmvVj1IslTTCnJYW7i5I%3D" TargetMode="External"/><Relationship Id="rId7" Type="http://schemas.openxmlformats.org/officeDocument/2006/relationships/hyperlink" Target="https://munisapp.eastlongmeadowma.gov/prod/munis/gas/app/ua/r/mugwc/bgdeptrq?Arg=--mutoken&amp;Arg=iGRpbU4T1d3muyedKpcwoGmoTznZquPUlavaRnUVJfSUCIs6FaKgUub1Rm%2FjlL5xa5cBaw9sg4TK6tK1oJi4LU%2FCrMWLIPcXoFg75fJoWVo%3D" TargetMode="External"/><Relationship Id="rId12" Type="http://schemas.openxmlformats.org/officeDocument/2006/relationships/hyperlink" Target="https://munisapp.eastlongmeadowma.gov/prod/munis/gas/app/ua/r/mugwc/bgdeptrq?Arg=--mutoken&amp;Arg=fKkLkrYuqudvjOoRhj1bzJjgPzOWkV0unLrGjY775S1xDpuItvLRcXalzV%2FP9VNGNE90KP4mm0SlrcVfeCK6ledoEAGafk2JVkSZdZ2FL4I%3D" TargetMode="External"/><Relationship Id="rId17" Type="http://schemas.openxmlformats.org/officeDocument/2006/relationships/hyperlink" Target="https://munisapp.eastlongmeadowma.gov/prod/munis/gas/app/ua/r/mugwc/bgdeptrq?Arg=--mutoken&amp;Arg=CK7xuIdJng7UklZMdgS9Xo26C4sjGzDAVmCsAAAoWluUaZDJIEtkttUa8JiuUPOBg7SOdTqEUru3j4Szx6VzQUq4LvdtepHTBgVY5lyRJZY%3D" TargetMode="External"/><Relationship Id="rId2" Type="http://schemas.openxmlformats.org/officeDocument/2006/relationships/hyperlink" Target="https://munisapp.eastlongmeadowma.gov/prod/munis/gas/app/ua/r/mugwc/bgdeptrq?Arg=--mutoken&amp;Arg=Iv5cv4dYChNTFfc8OJ1spQfLIK6ZHRqcuk7lXWEObtqV8tKKZHkpCpeA0Zsaexd952ozu2SMllDqY3grWArk2FK9i%2BUlHcyv8f91jMnRjF8%3D" TargetMode="External"/><Relationship Id="rId16" Type="http://schemas.openxmlformats.org/officeDocument/2006/relationships/hyperlink" Target="https://munisapp.eastlongmeadowma.gov/prod/munis/gas/app/ua/r/mugwc/bgdeptrq?Arg=--mutoken&amp;Arg=g29UpyZLUFu9xYtdXFhfpHCo1FgJ5HrX%2B2HfpbVvBi%2BBpf77sWk%2F7FPSTG0gs9W41Xv1yrNptDKd%2Bkk2XWH2Umt%2BProFWzVUwCSwIEG%2BxIk%3D" TargetMode="External"/><Relationship Id="rId20" Type="http://schemas.openxmlformats.org/officeDocument/2006/relationships/hyperlink" Target="https://munisapp.eastlongmeadowma.gov/prod/munis/gas/app/ua/r/mugwc/bgdeptrq?Arg=--mutoken&amp;Arg=b5zCXHLDgCxW90VBjqt6Olui8y07I3FJRunTNB8Vd8H1K4Oyn1LkmzzUptFbYvsEAEMooaFFIUJ5UeSyxd6mrtFS0F%2BjQeKnfGAiQ0GGjL4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nubVCU8zEsgDPesuFTI%2BSAv9DLdY72yZq6sjbiTca1PL7EBAh20ND5YXGbDbknvrkTonkorpBh1PyBCO%2FVN4IYPNE0RIP%2BvTMbPZeVAlN1U%3D" TargetMode="External"/><Relationship Id="rId11" Type="http://schemas.openxmlformats.org/officeDocument/2006/relationships/hyperlink" Target="https://munisapp.eastlongmeadowma.gov/prod/munis/gas/app/ua/r/mugwc/bgdeptrq?Arg=--mutoken&amp;Arg=gMYAIqXG5miRNPu4a9Wu60HVXNNOnN7%2FWtg5q%2B%2FBqs5EeKRvitikt2qiZCN7POo58ECTliIRUVQrvtYy5pRoQIjld2FE%2BduiJ16xi3GihtY%3D" TargetMode="External"/><Relationship Id="rId5" Type="http://schemas.openxmlformats.org/officeDocument/2006/relationships/hyperlink" Target="https://munisapp.eastlongmeadowma.gov/prod/munis/gas/app/ua/r/mugwc/bgdeptrq?Arg=--mutoken&amp;Arg=EE4%2Bv3yB1k%2B8klcklYgTCywMzwj5B7uc33GLoaw1ODQgPWRcrfwM3FFQRS4ZD5J3h1kwYkVpmc%2B1HgHJM%2F2cxQXM74p3jW9%2BwH9FtwhyB2Q%3D" TargetMode="External"/><Relationship Id="rId15" Type="http://schemas.openxmlformats.org/officeDocument/2006/relationships/hyperlink" Target="https://munisapp.eastlongmeadowma.gov/prod/munis/gas/app/ua/r/mugwc/bgdeptrq?Arg=--mutoken&amp;Arg=gKVPb%2BNF4KDDnjQdFiFtPP%2BCwXlZnTTgQwL7L4Sq7MXti7M06zEyw0gFNtQtQMu5N1D5YATAXzqn%2F2e2g4R6mmtck7iNW2c%2FBXFYaJnBT3c%3D" TargetMode="External"/><Relationship Id="rId10" Type="http://schemas.openxmlformats.org/officeDocument/2006/relationships/hyperlink" Target="https://munisapp.eastlongmeadowma.gov/prod/munis/gas/app/ua/r/mugwc/bgdeptrq?Arg=--mutoken&amp;Arg=ozlOi%2Fs9zqsJgA0V3KCGv3rvbm0hI3HDXgharqgxfn7U3EOk6uIkyxr5LC9vvrKFIqEaqu0F859I%2B1%2B4ahLnpEvmjmKojYgNJWQ8pQZO6nw%3D" TargetMode="External"/><Relationship Id="rId19" Type="http://schemas.openxmlformats.org/officeDocument/2006/relationships/hyperlink" Target="https://munisapp.eastlongmeadowma.gov/prod/munis/gas/app/ua/r/mugwc/bgdeptrq?Arg=--mutoken&amp;Arg=%2FHPKRHeUSV4K4O%2FaDijuzyS%2F%2BAM%2Bc2rnus1CjZDUEi6kiBUXLmH588kHUq0jDHmIyXIojb2B6sSvwnrbpYAE%2F5%2BiIKk3fMeX4LuXXIIyygc%3D" TargetMode="External"/><Relationship Id="rId4" Type="http://schemas.openxmlformats.org/officeDocument/2006/relationships/hyperlink" Target="https://munisapp.eastlongmeadowma.gov/prod/munis/gas/app/ua/r/mugwc/bgdeptrq?Arg=--mutoken&amp;Arg=wIXQZaWUS%2B%2BekDZiOwH3aqLEOqvZJq1trmfJot2cCApMJ%2BtBRTPnw1vlSzS3%2Fmymgp5TKXzCJkFdX7NJAQlr7kdgMQSQFxLc7wLI4h8OAAc%3D" TargetMode="External"/><Relationship Id="rId9" Type="http://schemas.openxmlformats.org/officeDocument/2006/relationships/hyperlink" Target="https://munisapp.eastlongmeadowma.gov/prod/munis/gas/app/ua/r/mugwc/bgdeptrq?Arg=--mutoken&amp;Arg=7o4PcKHFikvV7HwK%2BV5dnnUapPjIwYfdpCtFrZVAT%2BQLAGuLrpdSxwhBo1EbDNP%2FHlD0m5ZA%2FNXUtlAVaSwHGhqPO%2BRgv%2FMniPnyU5V7xoo%3D" TargetMode="External"/><Relationship Id="rId14" Type="http://schemas.openxmlformats.org/officeDocument/2006/relationships/hyperlink" Target="https://munisapp.eastlongmeadowma.gov/prod/munis/gas/app/ua/r/mugwc/bgdeptrq?Arg=--mutoken&amp;Arg=ji%2FZyEoqxrO0X6mmMlIQN1akV7WoX9Hv79%2Fkzb%2FdFIHEvZZVAdj%2B9Qa%2FXqi%2FXvvuCI9uqdP4GbxEKHO44CPMrFryymgvRpfQyjIq3CIElN8%3D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sapp.eastlongmeadowma.gov/prod/munis/gas/app/ua/r/mugwc/bgdeptrq?Arg=--mutoken&amp;Arg=gPpCh96enmqaFNI6zyMmU0xXbuPzzid%2FyqbIEx%2Bpfi9SjrTU8EtwrklINMnH9rYKZjFRly9DYeK0B09g%2BNt0RdQfor8gU3%2B131a65UNuUKc%3D" TargetMode="External"/><Relationship Id="rId2" Type="http://schemas.openxmlformats.org/officeDocument/2006/relationships/hyperlink" Target="https://munisapp.eastlongmeadowma.gov/prod/munis/gas/app/ua/r/mugwc/bgdeptrq?Arg=--mutoken&amp;Arg=vwq5BcwpZ4DVAhyprJJ%2BS9JFeP0%2BsO%2Fy7%2BBkje2kj7LVmoe7XQj66S%2B1Q21Ezbyx8pIBEl%2BRp1VkPL6yN%2FFZlUa5meSpQbwwJtFlA6e7ibI%3D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unisapp.eastlongmeadowma.gov/prod/munis/gas/app/ua/r/mugwc/bgdeptrq?Arg=--mutoken&amp;Arg=408QaYI5%2BPCT8EUZ%2B2nV1my01Ok4O2V0BcDTTXj9cs5gF3S%2FaU7%2FtkEVzaoAKVCDQQg8s3fJamvoEa9H7tEYxlBHoSP3%2BywCLo4eUqqXT7Y%3D" TargetMode="External"/><Relationship Id="rId4" Type="http://schemas.openxmlformats.org/officeDocument/2006/relationships/hyperlink" Target="https://munisapp.eastlongmeadowma.gov/prod/munis/gas/app/ua/r/mugwc/bgdeptrq?Arg=--mutoken&amp;Arg=Nu1gdXjGQDmRULKzftJsbMfPxr7MwHbIB%2B7dE1DoQto6lHyNVozNJTf7M7ugaealWyPBYpu3JEwYd79yYxji18NToImu2EDmNuPYuT6B2j8%3D" TargetMode="Externa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93R2w9Au7hhioI2PGJH2E0Yl1UzJezIbTp79oNTpUkno0p8fTQTUkmHJm0BywAVTGP6AqjLcLTFdhrW7OTf1UZrR3yfwi4jh8ODAs81hfO4%3D" TargetMode="External"/><Relationship Id="rId13" Type="http://schemas.openxmlformats.org/officeDocument/2006/relationships/hyperlink" Target="https://munisapp.eastlongmeadowma.gov/prod/munis/gas/app/ua/r/mugwc/bgdeptrq?Arg=--mutoken&amp;Arg=2s0AAuZyvh%2BalDRswr8ZJMYc5LSiB8GPKXvslDlVcI2K5AAk5Xu8OaFcLsk4ZDAMlDVkOPdgtXaAbYV%2F1NyIcWD922ik%2BKkeySNZHCoiyK4%3D" TargetMode="External"/><Relationship Id="rId18" Type="http://schemas.openxmlformats.org/officeDocument/2006/relationships/hyperlink" Target="https://munisapp.eastlongmeadowma.gov/prod/munis/gas/app/ua/r/mugwc/bgdeptrq?Arg=--mutoken&amp;Arg=Ivolvs9EFWX7nBwh8nA2pdcfy18gfZNOGd4mFE1Y3nWB2xaXZmanIvjRTqx0RoqElDeQHUK%2BAmcaGAHjgaZS5oqbrDv6Z%2BWmRxP8oBlxwjY%3D" TargetMode="External"/><Relationship Id="rId3" Type="http://schemas.openxmlformats.org/officeDocument/2006/relationships/hyperlink" Target="https://munisapp.eastlongmeadowma.gov/prod/munis/gas/app/ua/r/mugwc/bgdeptrq?Arg=--mutoken&amp;Arg=lzWPBLO1SJ8k9SEj%2B0pnL9y0fYA27FAmVYaUieR6niOV%2BFh%2FcqIXQNIeksI9OBks5F59PMutgqtg5dX3TBeEutOlncpb%2F17baUZ8eqsWaU8%3D" TargetMode="External"/><Relationship Id="rId21" Type="http://schemas.openxmlformats.org/officeDocument/2006/relationships/hyperlink" Target="https://munisapp.eastlongmeadowma.gov/prod/munis/gas/app/ua/r/mugwc/bgdeptrq?Arg=--mutoken&amp;Arg=hi2FqTx6Eh47Tu9JtKj4A%2F6JsIxqljEUwX8B2OJeZlqM01pGXMvg3GCADYsKLTGBWPhEe8WuSDlZ6Y371t5XlBUbbdlbSVRpPfsjJBXUL7o%3D" TargetMode="External"/><Relationship Id="rId7" Type="http://schemas.openxmlformats.org/officeDocument/2006/relationships/hyperlink" Target="https://munisapp.eastlongmeadowma.gov/prod/munis/gas/app/ua/r/mugwc/bgdeptrq?Arg=--mutoken&amp;Arg=J2Bva5H5fpk5FS9PAmMoaB34Hv90fMjzAhEn2qHZQGn1l0epiTH0xxeSKWdp4ebonAnYTw1XgqueOVNoM1IdomkglURhpVG3FjtjlUSrE6s%3D" TargetMode="External"/><Relationship Id="rId12" Type="http://schemas.openxmlformats.org/officeDocument/2006/relationships/hyperlink" Target="https://munisapp.eastlongmeadowma.gov/prod/munis/gas/app/ua/r/mugwc/bgdeptrq?Arg=--mutoken&amp;Arg=2C1mkvHXMworwOzqrkztj75RKMtEUurnIPbONV0Z9hUlJNKRW%2BLM7Oz2Lxh%2Fm5dXFieHEZEQMM0DNa9Q2Q5%2B33w7cs312J%2FXJeZ4GkF3VoU%3D" TargetMode="External"/><Relationship Id="rId17" Type="http://schemas.openxmlformats.org/officeDocument/2006/relationships/hyperlink" Target="https://munisapp.eastlongmeadowma.gov/prod/munis/gas/app/ua/r/mugwc/bgdeptrq?Arg=--mutoken&amp;Arg=ans5pwX%2Bo%2FPpA%2BLscHjOX3YJTYyQKiUNGhTZisQTvTx6iDKYEY3QEtHnTVwKOslA%2FAG%2BTNSbJOUa1EvVkv03ExDYABotTQCGPEHQBjnMkQ0%3D" TargetMode="External"/><Relationship Id="rId2" Type="http://schemas.openxmlformats.org/officeDocument/2006/relationships/hyperlink" Target="https://munisapp.eastlongmeadowma.gov/prod/munis/gas/app/ua/r/mugwc/bgdeptrq?Arg=--mutoken&amp;Arg=ba62jenSUhh93GUdbc7qmicPgiZwyms2hpdqi6WMgLMSJdPxkiqPlYkkIMpVL6G8gYGgFK5xOXoYgOcpt3%2FXKwGziT4m3nYGqetBiyJcaIY%3D" TargetMode="External"/><Relationship Id="rId16" Type="http://schemas.openxmlformats.org/officeDocument/2006/relationships/hyperlink" Target="https://munisapp.eastlongmeadowma.gov/prod/munis/gas/app/ua/r/mugwc/bgdeptrq?Arg=--mutoken&amp;Arg=6L6687PEEd4No5Mc4jrnv3%2BrhcZdILgXGIfCVV6QhiUDvsUjzlLNvYYEiMhp%2B2ChKoPik1p0r1AGoG4gRwckHdFIz2YdZ1fLdD%2BKYchDD3g%3D" TargetMode="External"/><Relationship Id="rId20" Type="http://schemas.openxmlformats.org/officeDocument/2006/relationships/hyperlink" Target="https://munisapp.eastlongmeadowma.gov/prod/munis/gas/app/ua/r/mugwc/bgdeptrq?Arg=--mutoken&amp;Arg=jE2FrFWlWZMEPL%2BrbRh6lwI2hCDyLTT4PeJwuNAVFnq92SxbvvXQRt73SQROCWLC76VzKkh8QChuWtKpPfcBkxgDIItYsuPh7vD4kd3YWTc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FnzE%2BBuxUlzZv3a6YsSjhZfsALsUWpA0DDHGx1Cy4AN3kC62fGWNx4YQ6QL9cFZ3zQu170TaBSjlKwRtxIYaaFRzP9FzPj81P8QS75Ga1X8%3D" TargetMode="External"/><Relationship Id="rId11" Type="http://schemas.openxmlformats.org/officeDocument/2006/relationships/hyperlink" Target="https://munisapp.eastlongmeadowma.gov/prod/munis/gas/app/ua/r/mugwc/bgdeptrq?Arg=--mutoken&amp;Arg=M1fUgpygMoo6anbyj3lv26O4PUYkHnbd3BRJSPn6v8CGi%2BqouIlHbKP%2FS0hS82AQmC6Z9emxcWIW6js2NbojM4XV62dMCa3s5CdUcYqSD7U%3D" TargetMode="External"/><Relationship Id="rId5" Type="http://schemas.openxmlformats.org/officeDocument/2006/relationships/hyperlink" Target="https://munisapp.eastlongmeadowma.gov/prod/munis/gas/app/ua/r/mugwc/bgdeptrq?Arg=--mutoken&amp;Arg=UdTV3jJUXuo7tip1LHmXQXINggDthQPvRO45luloRJ8WpLnv9f3mnEmf66COOOpcuSQqvZgLO1lut72tEfZsv8c0%2F%2B7g%2BIovt%2F5mB7e9kFA%3D" TargetMode="External"/><Relationship Id="rId15" Type="http://schemas.openxmlformats.org/officeDocument/2006/relationships/hyperlink" Target="https://munisapp.eastlongmeadowma.gov/prod/munis/gas/app/ua/r/mugwc/bgdeptrq?Arg=--mutoken&amp;Arg=6HzhJQiEGBkLcSf%2BQMsk0I7h43nfLuFx0j%2FUfmpk%2BSPnPMrGV7gpLSDkT3Mu7HfKWRtr3egp1WrRS0%2B7tSz3vykO2%2B5UvH86aEIYk1Lmc%2BM%3D" TargetMode="External"/><Relationship Id="rId10" Type="http://schemas.openxmlformats.org/officeDocument/2006/relationships/hyperlink" Target="https://munisapp.eastlongmeadowma.gov/prod/munis/gas/app/ua/r/mugwc/bgdeptrq?Arg=--mutoken&amp;Arg=D6djGXQbcBSVMz3quN8%2Bt36KydNcTzsxT3cIS3YwmMFTAuRi4b2qkLGH67Mez7hpK584CcvbGd6WKgC1JljdaSi96bEPaZchGWDtq9zEsD0%3D" TargetMode="External"/><Relationship Id="rId19" Type="http://schemas.openxmlformats.org/officeDocument/2006/relationships/hyperlink" Target="https://munisapp.eastlongmeadowma.gov/prod/munis/gas/app/ua/r/mugwc/bgdeptrq?Arg=--mutoken&amp;Arg=d5iqQmwtCiDrFNrWXStFtMj0HXC82Y1QjVYD%2FRx%2F5DEka71H3bdzCgrsu9TeQ%2BDMJ%2B5fhg%2BUzsYSgVjJMrKjW5MbkX5qAGkN36ZpzBy9ehU%3D" TargetMode="External"/><Relationship Id="rId4" Type="http://schemas.openxmlformats.org/officeDocument/2006/relationships/hyperlink" Target="https://munisapp.eastlongmeadowma.gov/prod/munis/gas/app/ua/r/mugwc/bgdeptrq?Arg=--mutoken&amp;Arg=jrGEjC0s20DTv0AK5XFSAlIHdGuVGNTdyR7877Y%2Fsg4hhO0a3sZarkb4noo3zxHljJdfXad%2BALhNIvO2ON46udy6SPty20%2BvKF9oQ5UsD4Y%3D" TargetMode="External"/><Relationship Id="rId9" Type="http://schemas.openxmlformats.org/officeDocument/2006/relationships/hyperlink" Target="https://munisapp.eastlongmeadowma.gov/prod/munis/gas/app/ua/r/mugwc/bgdeptrq?Arg=--mutoken&amp;Arg=g1FsP%2FsKXAiskjjTHE3LJSafnGC3eXwGoVbi1JwciHgB42fMi%2FcEZ%2Bhsf5YhALnKwPHXtVedzT3lPFvfGNaSXbNghqZth75ioCgeL4CoCYA%3D" TargetMode="External"/><Relationship Id="rId14" Type="http://schemas.openxmlformats.org/officeDocument/2006/relationships/hyperlink" Target="https://munisapp.eastlongmeadowma.gov/prod/munis/gas/app/ua/r/mugwc/bgdeptrq?Arg=--mutoken&amp;Arg=4Styw8Mbcne9GVjVd6j1HomNaBGVRJs6d%2B8MemSjki3QSQDEWUNbfx%2BWvsvzvL4mr%2FMGXC2bTMjCNm03T9wvZ53bwaCXiVYOg9sMTXgqW6Y%3D" TargetMode="External"/><Relationship Id="rId22" Type="http://schemas.openxmlformats.org/officeDocument/2006/relationships/hyperlink" Target="https://munisapp.eastlongmeadowma.gov/prod/munis/gas/app/ua/r/mugwc/bgdeptrq?Arg=--mutoken&amp;Arg=jPjcEI92wTY9GhRSrmSUqPsnV3mfJQjw5O%2FQrB9c4zUFLr49cGWeLTUYIil1CgGJxBnlF3gb3N%2BcWLLj%2FARqaXWSd%2Bdh9TENAgzXrE%2FVQ6M%3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WFNcdKMoEKZqf0bxEDGwrwlF28k9NruWcShi%2BrhaCHFSOGuvQPQls%2BM17KIT1oouWgwU6UOyRLHe6x4b5eTrZ0RvucVFkn8Z89V%2Bo5ywQpI%3D" TargetMode="External"/><Relationship Id="rId13" Type="http://schemas.openxmlformats.org/officeDocument/2006/relationships/hyperlink" Target="https://munisapp.eastlongmeadowma.gov/prod/munis/gas/app/ua/r/mugwc/bgdeptrq?Arg=--mutoken&amp;Arg=GeaB%2BdIVydkAAcYKgUoRept2%2FmQHoosjBmft0aVAyyBKRMzmwZu6IrmCX0FbB8T0ufsmXSKKnVYTxAgOVZkO29r1kKjV6eUIgIE0vQ%2BnmA4%3D" TargetMode="External"/><Relationship Id="rId18" Type="http://schemas.openxmlformats.org/officeDocument/2006/relationships/hyperlink" Target="https://munisapp.eastlongmeadowma.gov/prod/munis/gas/app/ua/r/mugwc/bgdeptrq?Arg=--mutoken&amp;Arg=e5VBbcyplXAV7YpJ7YxnRGHjEakD8ytlZSqAOWRWPvgToVjDnVVW3t%2BOtUKII0B32LNM6XeXuuiJJ77j5fBiGMixIuON6JJbErT7ladZlck%3D" TargetMode="External"/><Relationship Id="rId3" Type="http://schemas.openxmlformats.org/officeDocument/2006/relationships/hyperlink" Target="https://munisapp.eastlongmeadowma.gov/prod/munis/gas/app/ua/r/mugwc/bgdeptrq?Arg=--mutoken&amp;Arg=E1OObykprpyATEPD306B1d0t6h9T%2F8IiScLpAuBA1zidDQ4opp%2BvhBtl2pDXfupn90knKCM7oD2QvUF2DZX2qUrwXWFzOuBqkQ3Yc6BiQqA%3D" TargetMode="External"/><Relationship Id="rId21" Type="http://schemas.openxmlformats.org/officeDocument/2006/relationships/hyperlink" Target="https://munisapp.eastlongmeadowma.gov/prod/munis/gas/app/ua/r/mugwc/bgdeptrq?Arg=--mutoken&amp;Arg=ABR3ucmNGHuaTe%2FBWpfu1CEgZr7SOWNAe0mCgvER1O%2FUIomO%2B9T5uU0BcKrg9inoWGKx2wUPfrCBBHVoRDkPk6nuzGbdHy7m55Owqnpwjw0%3D" TargetMode="External"/><Relationship Id="rId7" Type="http://schemas.openxmlformats.org/officeDocument/2006/relationships/hyperlink" Target="https://munisapp.eastlongmeadowma.gov/prod/munis/gas/app/ua/r/mugwc/bgdeptrq?Arg=--mutoken&amp;Arg=U9luQCfdCGjNpnL69UpPwxufnXGx6fViyygLzgOTtb8lW94DY31WZ4kJqlOnU6gDOgWv20vcaPGx7FEnLnMqEwcNNy4Jxvuhz7ufcPyIscM%3D" TargetMode="External"/><Relationship Id="rId12" Type="http://schemas.openxmlformats.org/officeDocument/2006/relationships/hyperlink" Target="https://munisapp.eastlongmeadowma.gov/prod/munis/gas/app/ua/r/mugwc/bgdeptrq?Arg=--mutoken&amp;Arg=idAFGF1LxhX%2BZQXBGFmaHYwH6Q2Ow%2FSuVDEDTlC6CzZnVEEDGpLhwm9W5Adz6KujdwdWXHEivXrbsH7%2BukKjgm5Czc0%2FHPYw2AF67gqBvso%3D" TargetMode="External"/><Relationship Id="rId17" Type="http://schemas.openxmlformats.org/officeDocument/2006/relationships/hyperlink" Target="https://munisapp.eastlongmeadowma.gov/prod/munis/gas/app/ua/r/mugwc/bgdeptrq?Arg=--mutoken&amp;Arg=Gf0SNcRb8pQaE7vzbs9%2BfqhR6saZCMopWhHaLWVDjC0yIeReiyTwN99fm9P%2BHwgaSGURED0Ah%2BDiKGpvsVwUpkSVQfrAHxTM%2BcKuRmS5LTU%3D" TargetMode="External"/><Relationship Id="rId2" Type="http://schemas.openxmlformats.org/officeDocument/2006/relationships/hyperlink" Target="https://munisapp.eastlongmeadowma.gov/prod/munis/gas/app/ua/r/mugwc/bgdeptrq?Arg=--mutoken&amp;Arg=L8ZzY8q4rzDCBmWl3ofzZsW11g0VmLcpUGmwZ72QNyEDj2ZRUDqe5E5R7%2FXLUTca7GZOLA%2FZNYVWEHGL7c5LpjgsKbcXFptFBVuhVQa%2FqLw%3D" TargetMode="External"/><Relationship Id="rId16" Type="http://schemas.openxmlformats.org/officeDocument/2006/relationships/hyperlink" Target="https://munisapp.eastlongmeadowma.gov/prod/munis/gas/app/ua/r/mugwc/bgdeptrq?Arg=--mutoken&amp;Arg=XhdfJJOtttsTk5sIdu4IXNHiTsa3o46a%2FVrDUzmD8bpQfDtIzlizcXwxC6amtEwR%2BLY%2BvrFzD%2B5mH1SYS5pfJ6NuhIFp2VY4fhyhTRr19h0%3D" TargetMode="External"/><Relationship Id="rId20" Type="http://schemas.openxmlformats.org/officeDocument/2006/relationships/hyperlink" Target="https://munisapp.eastlongmeadowma.gov/prod/munis/gas/app/ua/r/mugwc/bgdeptrq?Arg=--mutoken&amp;Arg=Uo63DQ%2BhCRHOcXooU%2BkuMzyCpy7sRURNJ4n%2Fdk5WCW5Kny43RfddZVQ77fvl2eCxaFyBkPZ%2BNejK9cq3ARy5ZaS00rbEGEsz7Yq0aqD%2Bm6k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VrV0xPJfPWKFZ3YPZfarei1iX99OwfizDsf%2FIZrn6%2Bxu1pWAm9B5RdyjNJOxnpXFnBLS4h4j%2BQ%2FGhGhuZ%2B9exK3ad5jSo%2BEE8w0Eo16EHhk%3D" TargetMode="External"/><Relationship Id="rId11" Type="http://schemas.openxmlformats.org/officeDocument/2006/relationships/hyperlink" Target="https://munisapp.eastlongmeadowma.gov/prod/munis/gas/app/ua/r/mugwc/bgdeptrq?Arg=--mutoken&amp;Arg=xnUJ4vI77%2BiF0qpVGnTVPoyU4P1ceLwA5SFqoqXDbqwm6OF4ewoiuO31qWzx7VJxd9tzq5M7jpGx1lhLBVww%2Fga41Au%2Fx2q0tfnS%2FL%2F8xQc%3D" TargetMode="External"/><Relationship Id="rId5" Type="http://schemas.openxmlformats.org/officeDocument/2006/relationships/hyperlink" Target="https://munisapp.eastlongmeadowma.gov/prod/munis/gas/app/ua/r/mugwc/bgdeptrq?Arg=--mutoken&amp;Arg=tWUpOq2wnePEV1UOJv%2BF6HZfEoA21ZeORjTEXyCnkJD%2BNij8%2B9r%2FkBP8cLCsDbXn%2FGASnkQSdW%2B%2FTA%2BJJJ1%2BiwXLkfbHwQ1tfR4ABPy3HvE%3D" TargetMode="External"/><Relationship Id="rId15" Type="http://schemas.openxmlformats.org/officeDocument/2006/relationships/hyperlink" Target="https://munisapp.eastlongmeadowma.gov/prod/munis/gas/app/ua/r/mugwc/bgdeptrq?Arg=--mutoken&amp;Arg=LG23YjEw0B8Jyg4bl3B0%2FlNEm6uL03Dv4oJNcS233DSTbjDLpgSC6McpasBbWupVOgwaHTWth9scNqVrtLOc5lqsqpSkDaubcQc969KEIDI%3D" TargetMode="External"/><Relationship Id="rId23" Type="http://schemas.openxmlformats.org/officeDocument/2006/relationships/hyperlink" Target="https://munisapp.eastlongmeadowma.gov/prod/munis/gas/app/ua/r/mugwc/bgdeptrq?Arg=--mutoken&amp;Arg=UY5AVZwJb4QlKebmhpMMyjR4oY6bpGj%2F5bE62a47TVtByJlZaGlHQ78r%2Fxo6t7vLXgeIj3tVPN63jAemSad877zwO2uiQG0l3mdanm7cZTw%3D" TargetMode="External"/><Relationship Id="rId10" Type="http://schemas.openxmlformats.org/officeDocument/2006/relationships/hyperlink" Target="https://munisapp.eastlongmeadowma.gov/prod/munis/gas/app/ua/r/mugwc/bgdeptrq?Arg=--mutoken&amp;Arg=IhKxm%2BTJQzJAe6XPfNnM%2FlPU4GeoOBoSsIoS0JbvXN6zIPPSJQHmBFKbD2sa%2FPYypePeTnfupM7bEGpycAIKOtqv5Tvc%2BVmAw6xJj7%2Bdg7k%3D" TargetMode="External"/><Relationship Id="rId19" Type="http://schemas.openxmlformats.org/officeDocument/2006/relationships/hyperlink" Target="https://munisapp.eastlongmeadowma.gov/prod/munis/gas/app/ua/r/mugwc/bgdeptrq?Arg=--mutoken&amp;Arg=5zVFQIIyV2QKLCIRqhOG5VPwAZXXchkQUbbt%2BkJzBh5VEvYfOnxY2isxqJl6Tm3M6Gi1xtv6SgFaQhje7A%2FigzRj%2FaCgZ7dIknmq0eo9zes%3D" TargetMode="External"/><Relationship Id="rId4" Type="http://schemas.openxmlformats.org/officeDocument/2006/relationships/hyperlink" Target="https://munisapp.eastlongmeadowma.gov/prod/munis/gas/app/ua/r/mugwc/bgdeptrq?Arg=--mutoken&amp;Arg=FJW13KoGFEr2sJoWdOH3jUW5UCugc9eEAuBDGeCLbr2LIEwiLwnMmzcSsZdyF5VjSYiTpG0HIv%2BNN%2F6wga96iGAjkMD7dK%2Bo6OmlzaTsSv8%3D" TargetMode="External"/><Relationship Id="rId9" Type="http://schemas.openxmlformats.org/officeDocument/2006/relationships/hyperlink" Target="https://munisapp.eastlongmeadowma.gov/prod/munis/gas/app/ua/r/mugwc/bgdeptrq?Arg=--mutoken&amp;Arg=RcfzFuVU94XgqctwpDRD2ARLCCOz6BRDsNyoFxJAqzYTmMNW5ktR2mfIcjqdrp346%2FVlcoQOFDk%2FsEXF5l4S7S%2B5dubeeXeG%2FmLuwaA6tnA%3D" TargetMode="External"/><Relationship Id="rId14" Type="http://schemas.openxmlformats.org/officeDocument/2006/relationships/hyperlink" Target="https://munisapp.eastlongmeadowma.gov/prod/munis/gas/app/ua/r/mugwc/bgdeptrq?Arg=--mutoken&amp;Arg=USEyksDK76nGBiKgWgLN2iehioT2uNe3L5g50tGzZxI%2FyHGK4xvqltfeGOtNIhyQcJgjEH6bwLyJn66cFczp723PntdeW9DoXBtCGEGG1Zk%3D" TargetMode="External"/><Relationship Id="rId22" Type="http://schemas.openxmlformats.org/officeDocument/2006/relationships/hyperlink" Target="https://munisapp.eastlongmeadowma.gov/prod/munis/gas/app/ua/r/mugwc/bgdeptrq?Arg=--mutoken&amp;Arg=TxdI4RkKOh3lj1hfiUIvQfbDiYvi6j5LckTMLH%2BkiMP68jn4B8GcviisaNiqM2OF%2FqTQ6j0xXG0Ro09oKa5GxPnHZYBoDbQANkv8bVchdno%3D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7dZGqJB8fawZE%2BR%2BeDHiWUyuJ3z7b4DLF%2F0SD%2FQCH%2Bwu6zxSKDX7D2jeFAsKyWQc3eELKo0S%2FoTKbeFmd1Asdkoz9EXp7spDklHpA3yiBkY%3D" TargetMode="External"/><Relationship Id="rId3" Type="http://schemas.openxmlformats.org/officeDocument/2006/relationships/hyperlink" Target="https://munisapp.eastlongmeadowma.gov/prod/munis/gas/app/ua/r/mugwc/bgdeptrq?Arg=--mutoken&amp;Arg=Emx%2B4q3R501yPs9hnwNh1I4TACHWel2dZx45CtIsw9UHbZC%2B1uZHWE5YB1RcTjx76s7lvBIGRulXRuGNBHnIEmjoGAlpfFgQuhMRVRa6uXc%3D" TargetMode="External"/><Relationship Id="rId7" Type="http://schemas.openxmlformats.org/officeDocument/2006/relationships/hyperlink" Target="https://munisapp.eastlongmeadowma.gov/prod/munis/gas/app/ua/r/mugwc/bgdeptrq?Arg=--mutoken&amp;Arg=XAidFXc7bZPdI3SDZeTMrP8XTryflSu3gjjx6utVuym4X8RxKcPB6PJvMoVkMVbiLiBqeH4n2N2A2m9BfrYfy8sfvtO9JLTrgG0IA0TNZQA%3D" TargetMode="External"/><Relationship Id="rId2" Type="http://schemas.openxmlformats.org/officeDocument/2006/relationships/hyperlink" Target="https://munisapp.eastlongmeadowma.gov/prod/munis/gas/app/ua/r/mugwc/bgdeptrq?Arg=--mutoken&amp;Arg=PkZsggCrqhNJmoFLVwJXfw4cjet9fYk%2BQNt0k%2BiJMWa%2Bec5i04mOY0uvMe0qzZTswt67fqd2mWrJkHS77rRUJEPOHmGPaifdGxA%2BKA%2Flb70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LnbxcEgbMIFJFT6Iuq7co9OvoeJPU%2FeQC6N9Rq%2FGYgIZ%2FRByAGHLw5zPZcf03Px1SbD3iAMY%2F7rMBkX5410IIrtgrJ59ceQz5AMOanmTKWY%3D" TargetMode="External"/><Relationship Id="rId5" Type="http://schemas.openxmlformats.org/officeDocument/2006/relationships/hyperlink" Target="https://munisapp.eastlongmeadowma.gov/prod/munis/gas/app/ua/r/mugwc/bgdeptrq?Arg=--mutoken&amp;Arg=1g39RdHIXqkFGy%2FrKPJTzsHZv2bDPj7qU%2F6dhP5PSLYsh1HyrywkcTucHeLU5NwAFXHy%2FOr1CqxRpZjV1ZVjbtDoUFBrBruxZSBCwL%2Fftok%3D" TargetMode="External"/><Relationship Id="rId10" Type="http://schemas.openxmlformats.org/officeDocument/2006/relationships/hyperlink" Target="https://munisapp.eastlongmeadowma.gov/prod/munis/gas/app/ua/r/mugwc/bgdeptrq?Arg=--mutoken&amp;Arg=O8vv3dfvjr9A4YbiWQEIXMgYdv2TUMjTIagmvu9c9gs5IeNyaBnQY0EnZ1s%2BfUpz5NPvAxCLV%2BOY2DyMPJa8S8%2FWXZOdwZnOufqkILEujyw%3D" TargetMode="External"/><Relationship Id="rId4" Type="http://schemas.openxmlformats.org/officeDocument/2006/relationships/hyperlink" Target="https://munisapp.eastlongmeadowma.gov/prod/munis/gas/app/ua/r/mugwc/bgdeptrq?Arg=--mutoken&amp;Arg=Lwz7wBqN1QhOqaVpDftPUbsyb3NwhrVk%2F1CAMGcjwqbwTx75NwUwBeIyaAFvD6RwLC%2BtD2xdrO223ZYKsZAGRbR2zrPdr46ZyMeQcrt4Nic%3D" TargetMode="External"/><Relationship Id="rId9" Type="http://schemas.openxmlformats.org/officeDocument/2006/relationships/hyperlink" Target="https://munisapp.eastlongmeadowma.gov/prod/munis/gas/app/ua/r/mugwc/bgdeptrq?Arg=--mutoken&amp;Arg=P32YPp5hhXZ6iQbJtvm4Cx0J42cu%2BARlZ5DTtRhCVgMNdCiBIT2RsWjga%2F%2FI3YqmXpdH3gZfgwuylTcKzygd3z%2FwQ6LseCC5rb877lNnEAQ%3D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app.eastlongmeadowma.gov/prod/munis/gas/app/ua/r/mugwc/bgdeptrq?Arg=--mutoken&amp;Arg=VggWtQ1SjYmSb0Bns6EabaAOkgSxtXCaPnE1WGDlqRZhoPWxILDS%2BMRKwaScmeaW0Vu0aaooA9MACR8Hmi0kXlid21LViSX%2BhZO87Q%2Bx6FU%3D" TargetMode="Externa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app.eastlongmeadowma.gov/prod/munis/gas/app/ua/r/mugwc/bgdeptrq?Arg=--mutoken&amp;Arg=nir92oH8KqdLnUBpIRjZj6qWGddWvTS9px7fexwLUIDx9IxNCYT1pmhZ0xM2MZfH4hgJL%2FwMPAazmnTZnzVzNHKFe7YDZajEjB02V%2BgxDas%3D" TargetMode="Externa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app.eastlongmeadowma.gov/prod/munis/gas/app/ua/r/mugwc/bgdeptrq?Arg=--mutoken&amp;Arg=gF5EiRlT8LDEQkJBK2vWSlzRyPRhURcHSQsg13xaNu0IXH7dTFAEPSBrkvRpiL9Y3wQ82EXL6VB6dX18lTpV%2FvZ7s6j3%2BAULZ%2F20pJT%2BOTA%3D" TargetMode="Externa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sapp.eastlongmeadowma.gov/prod/munis/gas/app/ua/r/mugwc/bgdeptrq?Arg=--mutoken&amp;Arg=DwWhMuJUAHp2BAf8l4NKi97rWcvJ7uTDz%2B3W7HVZw4KCPA3NAEsZxQ8AlmC4mstoXJ6lMNa60E56OVMcXoyj7oN3M1Po99sGhuERbZgiYd8%3D" TargetMode="External"/><Relationship Id="rId2" Type="http://schemas.openxmlformats.org/officeDocument/2006/relationships/hyperlink" Target="https://munisapp.eastlongmeadowma.gov/prod/munis/gas/app/ua/r/mugwc/bgdeptrq?Arg=--mutoken&amp;Arg=pqD73vwThRWegtTw2Sy7Qv3dEJV9JlkdN8sp7ks%2F%2FLs0VyWhSjTx2eYYgkU9c8hMjZTzxY1n8pr7RpFUcOhajBMF7eVoaiuRWHTtnYdS48I%3D" TargetMode="Externa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app.eastlongmeadowma.gov/prod/munis/gas/app/ua/r/mugwc/bgdeptrq?Arg=--mutoken&amp;Arg=iOD%2FD6w3ZNSMY9Nc06hzDT%2B93plznnk8QGT2hpHPYHMJzjkIAZHc8pOyf%2Bs0XCFQWOmWuskpl0apJ8sTERloLjUaN1YNXK3A0kYdtXxpfFw%3D" TargetMode="Externa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https://munisapp.eastlongmeadowma.gov/prod/munis/gas/app/ua/r/mugwc/bgdeptrq?Arg=--mutoken&amp;Arg=3Rhs%2BpaINWzPqV0b2hA8%2F5hPDJD3Nurw5%2BDRo%2Bgq6wchIPkHIuuIKl2xDp%2FB1%2B5bZZNJNE%2Fm5kTJbs9sCtoOM9aAoL4ADWEFIytrrHi934Q%3D" TargetMode="External"/><Relationship Id="rId13" Type="http://schemas.openxmlformats.org/officeDocument/2006/relationships/hyperlink" Target="https://munisapp.eastlongmeadowma.gov/prod/munis/gas/app/ua/r/mugwc/bgdeptrq?Arg=--mutoken&amp;Arg=Q2NSf8a9kVVHb9jyzuooZGyY09TBoMpLDRfEXTNIkK2BvcGVPVbYmRm8g1hcfv5Y38H7%2B%2FQdLz3xJWFbWNQMiwUaz19uZ4tho1hM7VEDprw%3D" TargetMode="External"/><Relationship Id="rId18" Type="http://schemas.openxmlformats.org/officeDocument/2006/relationships/hyperlink" Target="https://munisapp.eastlongmeadowma.gov/prod/munis/gas/app/ua/r/mugwc/bgdeptrq?Arg=--mutoken&amp;Arg=Og9olgwb6MGqtDolOVEG0bxa6jFutdKbavwLhnCk%2FWytewvsm5fp9taUeppsZeq13oj9at0S2Z9DL7AGjZ4VVskriR0JyofdEl3PGwSYBdI%3D" TargetMode="External"/><Relationship Id="rId3" Type="http://schemas.openxmlformats.org/officeDocument/2006/relationships/hyperlink" Target="https://munisapp.eastlongmeadowma.gov/prod/munis/gas/app/ua/r/mugwc/bgdeptrq?Arg=--mutoken&amp;Arg=Y%2BMJlXvwv8wUy4x1J%2FHAAdIXLsgalRIPxIdFmZXDBiIO%2F9RqKZpJmspWZ66FTT7yLi3ayAYv59bmMPVlEsIpjlXi6warslF4Gmkq1CBII10%3D" TargetMode="External"/><Relationship Id="rId7" Type="http://schemas.openxmlformats.org/officeDocument/2006/relationships/hyperlink" Target="https://munisapp.eastlongmeadowma.gov/prod/munis/gas/app/ua/r/mugwc/bgdeptrq?Arg=--mutoken&amp;Arg=mbWk2Kn6szZhxbYNBt8ftxHoSfSjgDOoyL4OG1MJ8wpbsSJ6Za2pV9CUoF9Q8VPnDKVOPrAZODOVuBOqDt3Dd1EkUOtvobxG03Q0KRRukqw%3D" TargetMode="External"/><Relationship Id="rId12" Type="http://schemas.openxmlformats.org/officeDocument/2006/relationships/hyperlink" Target="https://munisapp.eastlongmeadowma.gov/prod/munis/gas/app/ua/r/mugwc/bgdeptrq?Arg=--mutoken&amp;Arg=CArh3KwatVduMz33%2FNtja8EEqSb5BB6cuYvFoEmlGU5DdLCYW1rxwc0iBouxWNg2CnoN3xGfqQr7v6qDBsLoAOCAIwRtoWjPe6sxZA0OiAg%3D" TargetMode="External"/><Relationship Id="rId17" Type="http://schemas.openxmlformats.org/officeDocument/2006/relationships/hyperlink" Target="https://munisapp.eastlongmeadowma.gov/prod/munis/gas/app/ua/r/mugwc/bgdeptrq?Arg=--mutoken&amp;Arg=nFuhNUwMAUPMeHJOwX94h44h1EWyKj%2FXoxn3Qzuvdo9svs302tGSZQ0mIHCSmBGComlY1vJJbiSeSwPXOR3VGWo7McS2RLiz1JMCC1cOAV8%3D" TargetMode="External"/><Relationship Id="rId2" Type="http://schemas.openxmlformats.org/officeDocument/2006/relationships/hyperlink" Target="https://munisapp.eastlongmeadowma.gov/prod/munis/gas/app/ua/r/mugwc/bgdeptrq?Arg=--mutoken&amp;Arg=GhdTrHUtbohlDK6N%2FY2ryPYVBzxhlfh4fcmcigOqVNDyW8pkQfr0Fm56uR5PeLAPMzmwqBR%2B1wdc%2Boserq1ynHEl44p%2FY%2Bj4jI1NgtKKEDI%3D" TargetMode="External"/><Relationship Id="rId16" Type="http://schemas.openxmlformats.org/officeDocument/2006/relationships/hyperlink" Target="https://munisapp.eastlongmeadowma.gov/prod/munis/gas/app/ua/r/mugwc/bgdeptrq?Arg=--mutoken&amp;Arg=VMacwm2kTovWrgZWWV0f8Hi8wBy%2B5X89skf7RSTIT%2F3r4Oqdo9K9OfMx9I0JG39G%2BF4KOM0gDulHs5kk7hxCr3cjGipAnlyPa1Gh1myMdkg%3D" TargetMode="External"/><Relationship Id="rId20" Type="http://schemas.openxmlformats.org/officeDocument/2006/relationships/hyperlink" Target="https://munisapp.eastlongmeadowma.gov/prod/munis/gas/app/ua/r/mugwc/bgdeptrq?Arg=--mutoken&amp;Arg=Rvo3MtQ9Iye%2BpEa4xsNj6zC4BnZ25JCRwh3cN%2BDM95Lo95DzDgwmHevxd5rxpzoir8darHqBeUZ1ExRt16MwU85JeHwn5RndaF4rTTLK2iE%3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unisapp.eastlongmeadowma.gov/prod/munis/gas/app/ua/r/mugwc/bgdeptrq?Arg=--mutoken&amp;Arg=11VpH8jVfKQPzIhQokOTc97aTfsE41fHvzXrMZ7EEaUZ01CllJOSh6Hbr23%2F4su82Ir%2BML79Qr1XPebm4N7u1PWhBjIRRbVrLsstKVQiNZ4%3D" TargetMode="External"/><Relationship Id="rId11" Type="http://schemas.openxmlformats.org/officeDocument/2006/relationships/hyperlink" Target="https://munisapp.eastlongmeadowma.gov/prod/munis/gas/app/ua/r/mugwc/bgdeptrq?Arg=--mutoken&amp;Arg=z2vocYNnXR9YwU7xdy6DBvgNEp1DYwzeCpTN6ai44vRoxctuzVgIMUeH6o9TM1Wsot5%2B55a8KgsmLzwyyBroF0hDm3hWvCuvhjrqjfeQ8AA%3D" TargetMode="External"/><Relationship Id="rId5" Type="http://schemas.openxmlformats.org/officeDocument/2006/relationships/hyperlink" Target="https://munisapp.eastlongmeadowma.gov/prod/munis/gas/app/ua/r/mugwc/bgdeptrq?Arg=--mutoken&amp;Arg=FAHtAr0VkXHF5wblhj%2FGkakGh1vBfLDTZ7htWzMkZEIn6lfA%2ByH1ZZpW3uq5wrx2enPi98gUvBia9gHvwiNh9fRU9ASIo9N0YorqoZ9hr3k%3D" TargetMode="External"/><Relationship Id="rId15" Type="http://schemas.openxmlformats.org/officeDocument/2006/relationships/hyperlink" Target="https://munisapp.eastlongmeadowma.gov/prod/munis/gas/app/ua/r/mugwc/bgdeptrq?Arg=--mutoken&amp;Arg=QUz%2BiFJLKuD5%2FmEFCmz9fNEQLfObEnlHaV4jCgs%2FG1qNKVR8UCVT3q3VDsKF%2BK5pz8bUk%2F2BHaTL9DUq%2BHXuFgq8c7sdX2cnZ04HRMFov%2Bk%3D" TargetMode="External"/><Relationship Id="rId10" Type="http://schemas.openxmlformats.org/officeDocument/2006/relationships/hyperlink" Target="https://munisapp.eastlongmeadowma.gov/prod/munis/gas/app/ua/r/mugwc/bgdeptrq?Arg=--mutoken&amp;Arg=CCGEvFPPTTSxPq6pEnH4PQHoiyYeytnyfuTHGWfMC8%2FY5Y1EQEVdRhJ2GWpY9cC7ds1ewaqZhl6COv%2BEp7kyK5yTKJvmoh9U0Ag%2FEV9LAok%3D" TargetMode="External"/><Relationship Id="rId19" Type="http://schemas.openxmlformats.org/officeDocument/2006/relationships/hyperlink" Target="https://munisapp.eastlongmeadowma.gov/prod/munis/gas/app/ua/r/mugwc/bgdeptrq?Arg=--mutoken&amp;Arg=VnP%2Bx8VofMuzxOA%2BQDvFvLDf6%2BiX4XWfUshPl31HPe0f0C3LX19%2FhXDMmY%2B1NkdKgraL%2FrciNKGK7A28Q4Hcx5bsXl%2BgZK0VtdCD5bRXtRQ%3D" TargetMode="External"/><Relationship Id="rId4" Type="http://schemas.openxmlformats.org/officeDocument/2006/relationships/hyperlink" Target="https://munisapp.eastlongmeadowma.gov/prod/munis/gas/app/ua/r/mugwc/bgdeptrq?Arg=--mutoken&amp;Arg=OXkRswtQezsUzrMYhY7IWqLhsUiyNnOkP4D249RyQ7LBHxvr7XcYceRcwlbiiv4wz7AJc3lW2IFsGIWME%2BaRZTnlRzl9jO8hUug9fnHeW4o%3D" TargetMode="External"/><Relationship Id="rId9" Type="http://schemas.openxmlformats.org/officeDocument/2006/relationships/hyperlink" Target="https://munisapp.eastlongmeadowma.gov/prod/munis/gas/app/ua/r/mugwc/bgdeptrq?Arg=--mutoken&amp;Arg=o7F%2BI9ZO%2FBAXXAFI2iqCu6yl7IUlO1WX1%2Bznpc41vlC0zUtJam8gsZxYcdaS5fQxaHqJUShaMWUbRIvRoADI3iCvYDyIJNNpr%2BsBaaVtJIs%3D" TargetMode="External"/><Relationship Id="rId14" Type="http://schemas.openxmlformats.org/officeDocument/2006/relationships/hyperlink" Target="https://munisapp.eastlongmeadowma.gov/prod/munis/gas/app/ua/r/mugwc/bgdeptrq?Arg=--mutoken&amp;Arg=lwS91PfI4UQsGKe%2FEz%2BFvkDV3i9kujfhz%2F6lwxKxVRHXkLjMsG8Q0C%2F7%2BRXIZZqsWQ38O%2BmCyzNhJHhtxBUPlHQaVhLi3Grix0O%2FBCpeTZ0%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800" y="0"/>
            <a:ext cx="9524999" cy="10058400"/>
            <a:chOff x="73152" y="0"/>
            <a:chExt cx="7699375" cy="1005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" y="0"/>
              <a:ext cx="7699248" cy="10058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3312" y="1115567"/>
              <a:ext cx="4869179" cy="1993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9343" y="4430267"/>
              <a:ext cx="434340" cy="5074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9503" y="4713732"/>
              <a:ext cx="196595" cy="2606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3998" y="0"/>
            <a:ext cx="9793605" cy="7772400"/>
            <a:chOff x="264935" y="0"/>
            <a:chExt cx="9793605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935" y="0"/>
              <a:ext cx="9793464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555" y="786383"/>
              <a:ext cx="3570732" cy="30358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6424" y="553212"/>
              <a:ext cx="1417319" cy="1440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092" y="5719571"/>
              <a:ext cx="909827" cy="4800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363" y="6926580"/>
              <a:ext cx="690372" cy="2606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2650" y="1038860"/>
          <a:ext cx="8256902" cy="154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9584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555">
                        <a:lnSpc>
                          <a:spcPts val="700"/>
                        </a:lnSpc>
                        <a:tabLst>
                          <a:tab pos="917575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LIABILITY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INSURANCE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364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  <a:tabLst>
                          <a:tab pos="58229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019451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UNEMP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INS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12,905.03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42,641.89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34,487.49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4,023.69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59,128.88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62,677.00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019451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FIRE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INS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32,844.00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34,940.00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50,422.08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42,355.00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60,869.12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44,896.00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26.2%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019451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PROP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INS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233,876.36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246,574.26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345,736.94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358,283.82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278,228.00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377,798.00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019451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BOND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INS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1,457.00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1,566.00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1,705.00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1,552.00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47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2788920"/>
          <a:ext cx="8233410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281,082.39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325,722.15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432,351.51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406,214.51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400,226.00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487,371.00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LIABILITY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INSURANCE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281,082.39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325,722.15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432,351.51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406,214.51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400,226.00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487,371.00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2420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0"/>
              </a:lnSpc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ACCOUNTS</a:t>
            </a:r>
            <a:r>
              <a:rPr sz="800" spc="-4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FOR: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445259"/>
            <a:ext cx="8229600" cy="203200"/>
          </a:xfrm>
          <a:custGeom>
            <a:avLst/>
            <a:gdLst/>
            <a:ahLst/>
            <a:cxnLst/>
            <a:rect l="l" t="t" r="r" b="b"/>
            <a:pathLst>
              <a:path w="8229600" h="203200">
                <a:moveTo>
                  <a:pt x="8229600" y="0"/>
                </a:moveTo>
                <a:lnTo>
                  <a:pt x="0" y="0"/>
                </a:lnTo>
                <a:lnTo>
                  <a:pt x="0" y="101600"/>
                </a:lnTo>
                <a:lnTo>
                  <a:pt x="0" y="203200"/>
                </a:lnTo>
                <a:lnTo>
                  <a:pt x="8229600" y="203200"/>
                </a:lnTo>
                <a:lnTo>
                  <a:pt x="8229600" y="101600"/>
                </a:lnTo>
                <a:lnTo>
                  <a:pt x="8229600" y="0"/>
                </a:lnTo>
                <a:close/>
              </a:path>
            </a:pathLst>
          </a:custGeom>
          <a:solidFill>
            <a:srgbClr val="333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1512696"/>
            <a:ext cx="14198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RETIREMENT</a:t>
            </a:r>
            <a:r>
              <a:rPr sz="800" spc="-5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CONTRIBUTION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48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0701" y="1411096"/>
            <a:ext cx="5632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0" marR="5080" indent="-12128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FY3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9757" y="1411096"/>
            <a:ext cx="5632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1285" marR="5080" indent="-12128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FY2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7596" y="1411096"/>
            <a:ext cx="502284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9690" marR="5080" indent="-6032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LAST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FY1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5613" y="1411096"/>
            <a:ext cx="44132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indent="123189">
              <a:lnSpc>
                <a:spcPts val="800"/>
              </a:lnSpc>
              <a:spcBef>
                <a:spcPts val="260"/>
              </a:spcBef>
            </a:pP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CY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4725" y="1411096"/>
            <a:ext cx="38163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indent="1270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CY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REV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69223" y="1411096"/>
            <a:ext cx="117411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81610" marR="5080" indent="-182245">
              <a:lnSpc>
                <a:spcPts val="800"/>
              </a:lnSpc>
              <a:spcBef>
                <a:spcPts val="260"/>
              </a:spcBef>
              <a:tabLst>
                <a:tab pos="793750" algn="l"/>
              </a:tabLst>
            </a:pP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PROJECTION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800" spc="-484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PCT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LEVEL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Console"/>
                <a:cs typeface="Lucida Console"/>
              </a:rPr>
              <a:t>2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CHANGE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4400" y="1750060"/>
            <a:ext cx="2693670" cy="101600"/>
          </a:xfrm>
          <a:prstGeom prst="rect">
            <a:avLst/>
          </a:prstGeom>
          <a:solidFill>
            <a:srgbClr val="4C66A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0"/>
              </a:lnSpc>
              <a:tabLst>
                <a:tab pos="550545" algn="l"/>
              </a:tabLst>
            </a:pP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SN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Non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Salary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700" y="1840357"/>
            <a:ext cx="29629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8900" algn="l"/>
                <a:tab pos="2215515" algn="l"/>
              </a:tabLst>
            </a:pPr>
            <a:r>
              <a:rPr sz="800" dirty="0">
                <a:solidFill>
                  <a:srgbClr val="0000C0"/>
                </a:solidFill>
                <a:latin typeface="Lucida Console"/>
                <a:cs typeface="Lucida Console"/>
                <a:hlinkClick r:id="rId2"/>
              </a:rPr>
              <a:t>019467</a:t>
            </a:r>
            <a:r>
              <a:rPr sz="800" spc="-40" dirty="0">
                <a:solidFill>
                  <a:srgbClr val="0000C0"/>
                </a:solidFill>
                <a:latin typeface="Lucida Console"/>
                <a:cs typeface="Lucida Console"/>
                <a:hlinkClick r:id="rId2"/>
              </a:rPr>
              <a:t> </a:t>
            </a:r>
            <a:r>
              <a:rPr sz="800" spc="-20" dirty="0">
                <a:solidFill>
                  <a:srgbClr val="0000C0"/>
                </a:solidFill>
                <a:latin typeface="Lucida Console"/>
                <a:cs typeface="Lucida Console"/>
                <a:hlinkClick r:id="rId2"/>
              </a:rPr>
              <a:t>5785</a:t>
            </a:r>
            <a:r>
              <a:rPr sz="800" dirty="0">
                <a:solidFill>
                  <a:srgbClr val="0000C0"/>
                </a:solidFill>
                <a:latin typeface="Lucida Console"/>
                <a:cs typeface="Lucida Console"/>
              </a:rPr>
              <a:t>	</a:t>
            </a:r>
            <a:r>
              <a:rPr sz="800" dirty="0">
                <a:latin typeface="Lucida Console"/>
                <a:cs typeface="Lucida Console"/>
              </a:rPr>
              <a:t>OTH</a:t>
            </a:r>
            <a:r>
              <a:rPr sz="800" spc="-15" dirty="0">
                <a:latin typeface="Lucida Console"/>
                <a:cs typeface="Lucida Console"/>
              </a:rPr>
              <a:t> </a:t>
            </a:r>
            <a:r>
              <a:rPr sz="800" spc="-10" dirty="0">
                <a:latin typeface="Lucida Console"/>
                <a:cs typeface="Lucida Console"/>
              </a:rPr>
              <a:t>CHARGE</a:t>
            </a:r>
            <a:r>
              <a:rPr sz="800" dirty="0">
                <a:latin typeface="Lucida Console"/>
                <a:cs typeface="Lucida Console"/>
              </a:rPr>
              <a:t>	</a:t>
            </a:r>
            <a:r>
              <a:rPr sz="800" spc="-10" dirty="0">
                <a:latin typeface="Lucida Console"/>
                <a:cs typeface="Lucida Console"/>
              </a:rPr>
              <a:t>3,351,681.15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2637" y="1840357"/>
            <a:ext cx="759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3,880,837.46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40256" y="1840357"/>
            <a:ext cx="759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4,060,222.38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57876" y="1840357"/>
            <a:ext cx="759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4,406,977.93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75495" y="1840357"/>
            <a:ext cx="759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4,406,977.93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93114" y="1840357"/>
            <a:ext cx="759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4,962,309.64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10734" y="1840357"/>
            <a:ext cx="3321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12.6%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914400" y="2179320"/>
          <a:ext cx="8229599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3,351,681.15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3,880,837.46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4,060,222.38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4,406,977.93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4,406,977.93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4,962,309.64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RETIREMENT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CONTRIBUTIO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3,351,681.15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3,880,837.46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4,060,222.38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4,406,977.93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4,406,977.93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4,962,309.64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31500" cy="732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6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PVPC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ASSESSMENT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019477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5785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CHARGE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2,600.25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2,665.17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2,731.66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2,926.41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2,926.41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2,999.63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49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2179320"/>
          <a:ext cx="8228328" cy="405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8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2,600.25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2,665.17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2,731.66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2,926.41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2,926.41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2,999.63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PVPC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ASSESSMENT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2,600.25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2,665.17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2,731.66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2,926.41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2,926.41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2,999.63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128524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GRAND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27,315,694.32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27,575,487.33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27,553,265.78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27,015,376.33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32,502,520.24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34,260,657.71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350437" y="2653157"/>
            <a:ext cx="3145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Lucida Console"/>
                <a:cs typeface="Lucida Console"/>
              </a:rPr>
              <a:t>**</a:t>
            </a:r>
            <a:r>
              <a:rPr sz="800" spc="-35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END</a:t>
            </a:r>
            <a:r>
              <a:rPr sz="800" spc="-20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OF</a:t>
            </a:r>
            <a:r>
              <a:rPr sz="800" spc="-25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REPORT</a:t>
            </a:r>
            <a:r>
              <a:rPr sz="800" spc="-20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-</a:t>
            </a:r>
            <a:r>
              <a:rPr sz="800" spc="-25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Generated</a:t>
            </a:r>
            <a:r>
              <a:rPr sz="800" spc="-20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by</a:t>
            </a:r>
            <a:r>
              <a:rPr sz="800" spc="-25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Kimberly</a:t>
            </a:r>
            <a:r>
              <a:rPr sz="800" spc="-20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Collins</a:t>
            </a:r>
            <a:r>
              <a:rPr sz="800" spc="-20" dirty="0">
                <a:latin typeface="Lucida Console"/>
                <a:cs typeface="Lucida Console"/>
              </a:rPr>
              <a:t> </a:t>
            </a:r>
            <a:r>
              <a:rPr sz="800" spc="-25" dirty="0">
                <a:latin typeface="Lucida Console"/>
                <a:cs typeface="Lucida Console"/>
              </a:rPr>
              <a:t>**</a:t>
            </a:r>
            <a:endParaRPr sz="8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220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20241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-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SCHOOL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32136" cy="550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3189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EDUCATION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01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PROFESSIONAL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SALARIE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BP221000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207,753.94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211,536.07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322,155.70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218,369.04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220,654.00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220,406.00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BP221000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5,838.55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5,706.42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5,726.37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4,936.35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BP225004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519001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BP230500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2,983,027.37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2,923,212.31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2,896,882.54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3,051,374.39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3,159,407.00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3,127,320.00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1.0%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BP230500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511032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108,905.22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77,691.90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82,258.00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BP230599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511026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81,253.90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82,472.00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84,869.40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90,721.08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87,361.00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89,108.00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BP231093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191,675.90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185,452.40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142,989.15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142,613.90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213,371.00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147,568.00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30.8%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BP231099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632,642.35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611,703.88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593,604.37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697,939.32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619,806.00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715,649.00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BP232098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83,253.82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84,471.92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86,160.88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88,099.96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88,101.00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89,863.00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BP234082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LIBRARY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71,269.12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74,493.12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78,868.92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82,676.10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82,676.00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87,735.00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BP235200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511025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165,731.02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168,186.72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170,740.18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153,648.73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170,628.00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171,283.00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BP235388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3,463.11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BP235388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519001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903.42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905.52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BP235388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519002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66.7%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BP271072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GUIDANCE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249,271.80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252,928.74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260,541.06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270,030.28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270,031.00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275,278.00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BP280099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PSYCHOL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71,269.12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59,666.38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62,691.99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65,978.40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65,979.00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69,211.00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BP320000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511006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NURSE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66,662.96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48,121.50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61,018.10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64,483.38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67,720.00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68,519.00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BP352003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31,513.43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33,106.72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32,276.90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19,016.17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35,611.00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36,180.00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BP352003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519001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645.30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494.73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1,692.95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1,189.10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BP352065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2,380.44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1,190.22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2,386.40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2,392.36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CO121000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511022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164,478.88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166,946.04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169,450.07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173,688.98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173,689.00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177,162.00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CO121000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515000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16,978.72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17,826.39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17,236.13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18,258.52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CO141001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511022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123,171.96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126,686.03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131,206.94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132,721.90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131,722.00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134,027.00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DW211000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511022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109,879.92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83,587.83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85,218.85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87,278.17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87,278.23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89,178.00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DW212000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511005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81,590.60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76,763.28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80,158.34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81,306.65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86,064.00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86,280.00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DW221000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519001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DW231000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208,038.54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230,577.88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236,875.87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246,738.59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244,980.00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253,956.00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DW235100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511022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28,148.10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28,406.20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29,092.85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29,092.77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29,726.00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DW235388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519001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6.20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DW235388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519002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DW320000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511006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NURSE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SUB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2,558.75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60,092.03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45,276.18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85,436.00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33,714.75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25,385.00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24.7%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DW320000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511012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DW320000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511022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26,113.49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93,584.95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92,607.00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95,457.00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DW320001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511006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MEDICAL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222,867.82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122,846.61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144,707.28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63,633.25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235,146.25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259,376.00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DW330000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511012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37,691.83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74,190.38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HS213076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511025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55,016.67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HS221000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511022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332,855.61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214,427.95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217,838.96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315,264.71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312,621.00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324,175.00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HS221000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515000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6,704.28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2,882.11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3,357.15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4,915.71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HS230500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4,268,508.92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4,387,362.37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4,527,251.71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4,550,605.80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4,603,088.10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4,642,617.00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HS230501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13,066.00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HS230502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HS230599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511026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50,019.06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54,906.02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58,202.04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61,760.92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61,762.00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65,289.00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HS231093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148,297.32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159,944.35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87,477.89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89,447.02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89,447.02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148,273.00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HS231099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301,680.59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362,919.70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361,016.27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368,962.11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437,668.98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395,985.00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9.5%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HS234082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LIBRARY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78,654.94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79,835.08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83,471.96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85,349.94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85,350.00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87,057.00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HS235388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519001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9,340.22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825.80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HS235388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519002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HS271072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GUIDANCE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493,114.44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491,048.38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510,816.98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524,078.36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524,079.00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536,825.00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03/21/2023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15:14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03/21/2023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15:14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220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20241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-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SCHOOL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27057" cy="5586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4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192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EDUCATION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HS271072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54,234.41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61,944.00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HS280099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PSYCHOL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80,122.90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66,694.41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70,775.12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72,367.12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72,367.00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73,814.00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HS320000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511006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NURSE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135,825.82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137,825.74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121,176.28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71,719.70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72,720.00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74,155.00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HS351040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ATHLETICS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124,904.84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150,847.02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155,097.73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122,134.12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171,789.00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177,713.00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HS351040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511022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93,011.20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94,802.94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96,476.20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98,448.90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101,222.00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101,967.00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HS351041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ATHLETICS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38,915.45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20,806.43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43,757.45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25,592.44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50,031.00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52,493.00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HS351042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511001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ATHLETICS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43,548.96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45,000.02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45,899.88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46,817.94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47,048.00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48,223.00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HS352003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STUD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45,720.98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42,837.66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44,301.89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22,469.68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51,106.00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51,225.00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HS352003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519001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1,613.25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1,634.76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2,855.64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3,243.00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MB221000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511022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204,717.89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198,974.55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196,949.52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214,395.24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215,138.00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219,785.00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MB221000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515000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1,879.40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987.10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938.40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MB222095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68,129.38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69,151.18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70,758.10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71,773.14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72,742.00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73,144.00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MB230500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1,797,731.94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1,785,613.86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1,884,465.12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1,893,094.00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1,958,766.00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2,014,417.00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MB230581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631,726.68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648,432.46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656,657.79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655,981.63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677,557.00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694,463.00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MB230595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126,687.12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169,298.34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172,781.18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156,674.70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233,276.00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231,919.00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MB230599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511026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33,525.08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65,458.00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MB231096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66,662.96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67,662.92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71,055.92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72,654.92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72,655.00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74,108.00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MB231099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344,483.30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372,078.36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336,827.71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304,979.67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335,485.00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324,658.00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3.2%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MB232098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SPEECH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143,369.98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147,678.18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154,871.08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160,604.86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160,604.00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166,688.00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MB235200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511025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164,484.92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164,944.00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168,241.84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86,013.98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138,533.00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159,907.00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MB235388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519001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MB235388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519002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MB271072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GUIDANCE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168,597.52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171,126.80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174,549.96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178,427.08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178,425.00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181,845.00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MB280099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PSYCH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16,109.85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65,095.95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67,542.55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69,964.54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69,949.00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71,826.00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MB320000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511006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NURSE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66,662.96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67,662.92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71,147.48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71,718.92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72,720.00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74,155.00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MS221000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511022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109,420.89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111,062.02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113,282.88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110,700.02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110,700.00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113,191.00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MS221000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515000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2,903.68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2,710.57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2,590.91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3,796.37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MS230500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1,564,767.14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1,480,445.52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1,499,607.30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1,563,308.38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1,562,526.77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1,640,026.00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MS231093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78,654.94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79,835.08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81,432.00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83,263.96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83,264.00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84,929.00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MS231099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327,806.70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334,818.90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320,603.12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306,529.80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308,566.00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314,834.00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MS232098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SPEECH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88,733.84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90,508.86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92,544.92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92,545.00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94,396.00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MS235200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511025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83,988.58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42,528.44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43,378.94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90,458.94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90,458.94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92,268.00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MS235388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519001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MS235388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519002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MS271072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GUIDANCE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86,798.66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88,063.30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89,825.06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92,546.40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91,820.00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93,725.00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MS271072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511028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ADJ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COUNS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55,011.06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55,012.00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58,410.00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MS280099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PSYCH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81,253.90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65,977.60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67,296.82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68,811.12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68,812.00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70,188.00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MS320000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511006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NURSE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81,754.92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82,935.06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85,928.96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87,854.78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87,497.00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90,547.00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MS352003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STUD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7,105.28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823.80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5,161.26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1,242.00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9,004.00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9,026.00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MV221000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511022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112,929.07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114,904.99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116,916.00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119,838.94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119,839.00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122,535.00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MV221000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515000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1,110.38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575.38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1,110.38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1,927.54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MV230500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1,435,346.86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1,505,183.66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1,513,472.62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1,615,078.17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1,625,131.37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1,603,177.00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1.4%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MV231092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162,647.94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167,130.86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173,906.98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179,613.44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177,819.00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181,376.00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MV231099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218,078.90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223,477.80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230,656.14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239,494.84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238,095.00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246,579.00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MV232098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SPEECH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76,827.92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81,129.88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82,753.06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86,414.90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86,415.00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86,307.00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MV235200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511025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83,988.58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42,528.48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43,379.16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92,544.92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92,544.92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94,396.00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MV235388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519001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MV235388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519002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STIP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1,043.22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0"/>
                        </a:rPr>
                        <a:t>MV271072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0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GUIDANCE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0,379.12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2,204.84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4,049.02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6,138.12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6,138.00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1"/>
                        </a:rPr>
                        <a:t>MV271072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1"/>
                        </a:rPr>
                        <a:t>511028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ADJ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COUNS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2"/>
                        </a:rPr>
                        <a:t>MV280099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2"/>
                        </a:rPr>
                        <a:t>511021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PSYC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64,439.19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8,045.62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69,406.48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72,700.91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72,637.00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74,089.00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220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20241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-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SCHOOL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28676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48209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599"/>
                </a:lnTo>
                <a:lnTo>
                  <a:pt x="2693543" y="101599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1242060"/>
          <a:ext cx="8227694" cy="5426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8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EDUCATION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MV320000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511006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NURSE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71,344.78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72,378.02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75,994.66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62,385.96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68,106.00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66,773.00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MV352003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511021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STUD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8,032.06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454.19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1,656.00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9,004.00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9,026.00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SP211099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511022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128,340.07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130,467.07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132,631.01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121,080.00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119,910.00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121,166.00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SP211099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515000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2,657.70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2,658.00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SP231091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511021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SPEECH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56,216.94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59,218.12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62,599.94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61,761.00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61,761.00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65,289.00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SP231094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511021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60,015.76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42,100.44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73,962.10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SP231097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511021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TCH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58,819.38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62,721.88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66,178.06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66,571.66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69,915.00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79,631.00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SP232090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511021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SP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OT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PT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212,741.62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215,865.78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230,580.87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234,290.92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232,794.00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247,796.00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ts val="79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SP320094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511006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NURSE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18,026.14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9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37,128.64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30,835.87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30,836.00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9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18.9%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PROFESSIONAL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SALARIE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21,349,273.07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21,271,452.76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21,650,209.60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22,324,724.94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23,065,028.00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23,601,098.00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CLERICAL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10"/>
                        </a:spcBef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BP221000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97,981.95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101,246.40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101,872.20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94,236.81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94,595.00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87,874.00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7.1%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CO121000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115,813.36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120,265.91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127,327.00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125,513.84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126,098.00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124,724.00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1.1%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CO121000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511010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MAIL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4,365.02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4,429.92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4,519.90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3,806.50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4,798.00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CO141001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113,539.01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115,719.97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132,083.74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125,938.08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129,692.00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131,083.00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DW320000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102,096.24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104,376.00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108,783.51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109,695.63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113,718.00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113,015.00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HS221000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122,250.77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98,788.70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111,702.91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114,140.30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114,220.00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119,711.00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HS271072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48,042.10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48,684.70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49,506.85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49,771.30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51,320.00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52,554.00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MB221000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70,716.59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67,298.84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84,386.19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81,875.94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85,071.00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89,559.00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MB234082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36,900.55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37,720.00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38,179.45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38,671.50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38,660.96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41,707.00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7.9%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MS221000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37,714.79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37,741.90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39,003.64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39,077.67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41,109.00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44,731.00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MS234082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28,209.41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28,566.58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29,282.23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31,618.04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31,618.04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31,255.00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1.1%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MV221000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34,679.72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34,537.62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41,061.01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41,675.79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41,109.00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44,731.00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MV234082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27,927.90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28,556.50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28,911.96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30,006.90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31,255.00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SC111000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6,000.06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6,969.37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7,000.02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ts val="79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SP211099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511008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CLERICAL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67,980.04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75,766.28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96,990.77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77,807.58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77,876.00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81,885.00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9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CLERICAL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914,217.51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910,668.69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1,000,611.38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963,835.88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979,704.00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998,882.00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03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OTHER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10"/>
                        </a:spcBef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BP232404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511024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TCH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22,646.19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47,676.72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3,667.44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BP23254</a:t>
                      </a:r>
                      <a:r>
                        <a:rPr sz="800" spc="-35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511027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PERM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SUB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BP232586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511024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TCH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23,605.00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11,474.30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45,266.22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8,052.50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BP232587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511024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7,503.00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8,548.50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26,166.00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10,131.00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BP232599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511024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TCH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7,995.00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2,509.38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10,690.00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BP233099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511015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265,772.32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260,901.02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277,124.77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317,662.20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306,596.00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383,856.00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BP233099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511016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TUTOR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26,925.36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11,805.99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16,289.61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3,322.80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24,762.00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BP235388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519000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BP411000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511013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259,463.67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262,837.44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262,123.38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272,262.52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274,202.00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279,487.00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BP411000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511018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BP411000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513001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4,429.54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9,260.57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10,594.87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13,304.99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BP411059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511013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3,491.25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DW145000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511018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571.33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8,014.94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DW233099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511016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TUTOR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14,309.30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179.5%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DW340000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511911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COVID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58,789.20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DW411000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511013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1,596.00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DW411000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511014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MAINT</a:t>
                      </a:r>
                      <a:r>
                        <a:rPr sz="800" spc="-3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TECH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1,449.60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03/21/2023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15:14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03/21/2023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15:14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220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20241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-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SCHOOL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30868" cy="5586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6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EDUCATION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DW440000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74,272.64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76,538.25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DW51000</a:t>
                      </a:r>
                      <a:r>
                        <a:rPr sz="800" spc="-35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511018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RETIREMENT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122,914.90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133,824.23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31,372.43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117,175.26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140,899.00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138,931.00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1.4%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HS232405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TCH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39,599.20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28,522.66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785.88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HS232499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LT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SUB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15,312.12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HS23255</a:t>
                      </a:r>
                      <a:r>
                        <a:rPr sz="800" spc="-35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511027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PERM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SUB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HS232586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TCH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33,837.50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55,467.50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18,456.42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HS232587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7,230.00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8,229.00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9,057.00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HS232599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TCH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1,702.50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501.88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8,404.75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HS233099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511015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208,403.06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224,517.44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237,785.58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239,568.76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241,685.47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284,926.00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HS233099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511016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TUTOR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30,625.14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29,856.57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41,013.43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24,403.30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38,755.53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HS235388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519000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2,762.50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-4,415.00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HS411000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511013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251,350.60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256,095.62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262,154.63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270,753.68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272,202.00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277,487.00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HS411000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511018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3,200.63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9,225.50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15,864.13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16,237.75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HS411000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513001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11,573.71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13,546.43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12,568.25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3,017.53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33.3%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HS411059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511013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4,740.00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3,384.38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MB232391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511023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SPEECH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31,638.88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32,367.74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33,700.12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34,068.06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34,068.00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40,269.00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MB232401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LTS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SUB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16,446.95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10,789.20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MB23251</a:t>
                      </a:r>
                      <a:r>
                        <a:rPr sz="800" spc="-35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511027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PERM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SUB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MB232586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TCHR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51,773.33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24,152.64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73,986.69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11,796.82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MB232587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4,426.50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3,393.00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3,929.25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4,134.00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MB232599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TCHR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31,594.35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38,630.75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59,161.68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42,872.01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MB233000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511017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NOON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AIDE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32,095.54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20,135.39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50,682.83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24,066.10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MB233065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511015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201,376.51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236,768.94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189,896.78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19,363.99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19,145.00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21,003.00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9.7%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MB233077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511016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TUTOR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MB233095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511015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117,254.46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123,228.05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121,394.28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122,975.30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141,725.00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214,760.00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MB233099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511015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317,503.13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281,681.00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313,686.74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589,705.40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612,441.00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731,169.00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MB233099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511016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TUTOR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8,973.36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18,455.25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16,380.48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7,644.63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MB235388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519000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4,518.25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2,242.50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MB411000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511013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180,188.19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177,885.83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184,027.14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190,461.35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187,801.00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190,186.00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MB411000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511018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4,956.00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2,307.88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2,913.75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845.50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MB411000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513001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7,520.05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10,308.44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11,274.93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7,657.60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MS232402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TCHR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16,193.92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25,037.69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8,524.80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MS23252</a:t>
                      </a:r>
                      <a:r>
                        <a:rPr sz="800" spc="-35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511027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PERM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SUB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MS232586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TCHR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9,932.50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2,850.88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56,563.72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7,740.00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MS232587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6,888.00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13,797.00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8,361.00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7,224.00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MS232599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TCHR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4,034.74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4,816.96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MS233000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511017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NOON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AIDE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20,252.08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25,569.98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16,348.21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11,692.52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MS233065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511015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-8,922.87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MS233099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511015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174,007.75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173,549.88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201,884.05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173,273.19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228,849.00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214,568.00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6.2%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MS233099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511016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TUTOR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782.69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2,861.29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MS235388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519000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MS411000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511013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120,803.21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120,400.34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131,633.95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127,485.60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129,959.00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132,987.00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MS411000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511018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997.50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3,516.19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MS411000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513001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3,325.99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2,819.54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3,977.58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5,133.61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MV232403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LTS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SUB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10,753.78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11,749.42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MV23253</a:t>
                      </a:r>
                      <a:r>
                        <a:rPr sz="800" spc="-35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511027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PERM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SUB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MV232586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TCHR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9,550.00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20,138.75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9,043.25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MV232587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5,706.00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5,529.00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9,192.00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4,503.00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0"/>
                        </a:rPr>
                        <a:t>MV232599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0"/>
                        </a:rPr>
                        <a:t>511024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TCHR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6,292.63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1,773.75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9,093.25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5,879.38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1"/>
                        </a:rPr>
                        <a:t>MV233000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1"/>
                        </a:rPr>
                        <a:t>511017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NOON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AIDE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719.63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2"/>
                        </a:rPr>
                        <a:t>MV233065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2"/>
                        </a:rPr>
                        <a:t>511015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21,588.08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8,142.00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22,948.70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22,930.82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23,299.00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26,259.00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220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20241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-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SCHOOL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30708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31504" cy="550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EDUCATION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MV233099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511015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276,533.64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266,830.04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235,764.78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236,652.03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275,169.00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338,799.00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MV233099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511016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TUTOR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3,062.50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161.10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289.50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1,026.61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MV235388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519000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2,803.50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480.81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MV411000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511013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120,422.76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119,987.27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131,756.95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128,487.84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130,959.00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133,487.00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MV411000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511018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2,206.13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MV411000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513001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1,384.54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1,438.38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569.60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2,262.84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SP232090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511023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COTA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37,590.02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38,153.96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32,399.90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33,048.08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34,039.00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SP232098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511018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MEDICAL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115,716.86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52,067.56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94,646.86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109,186.00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143,073.00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142,424.00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SP233094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511015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PARA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61,679.38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56,921.05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63,198.28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63,198.00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13.0%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SP233094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511016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TUTOR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29,311.52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15,502.50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11,354.03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16,899.44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ts val="79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SP280001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511018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SUPPORT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9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9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2,253.02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7,951.14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9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OTHER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3,479,193.48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3,257,260.37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3,528,494.91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3,391,620.80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3,839,397.30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4,260,637.00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04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CONTRACTED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SERVICES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10"/>
                        </a:spcBef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BP242000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527000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COPIER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15,961.01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19,997.98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18,331.50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19,998.00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21,961.00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21,961.00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CO121000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538000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4,939.25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2,813.90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3,812.88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395.08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CO143001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64,560.70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50,063.60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50,057.65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CO143099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33,872.50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18,489.13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DW141000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3,945.00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12,025.00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42,670.00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41,120.00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3.6%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DW145000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100,101.76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83,825.53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74,615.28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104,546.43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120,865.00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123,568.00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DW145001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1,184.43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DW233099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TUTOR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18,077.73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20,894.26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6,290.90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15,002.80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DW242000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527000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COPIER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3,897.86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4,269.60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3,913.80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4,269.60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11,003.00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11,003.00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DW245500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62,799.50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13,949.00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98,592.14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40,782.87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DW245599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3,333.33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DW272000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9,298.00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DW280099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PSYCH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DW310000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6,947.19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5,846.79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DW320000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538000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42,098.56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DW320001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DW330000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533000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3,760.00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15,082.20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DW330001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TRANSPORT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667,549.49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635,153.00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406,235.00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660,414.00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660,414.00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676,735.00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DW330084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TRANSPORT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29,779.00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30,578.00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32,201.00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32,201.00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33,406.00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DW422000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524000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HS242000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527000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COPIER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18,246.27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20,939.52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19,194.56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20,939.52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23,792.00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23,792.00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HS351040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527000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ATHLETICS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15,190.00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15,248.58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15,307.95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11,495.00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15,360.00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15,360.00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HS422000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524000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BLDG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MAINT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1,069.24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MB221000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358.91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MB242000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527000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COPIER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9,191.30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11,789.04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10,806.62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11,789.04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12,405.00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12,405.00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MB422000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524000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BLDG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GROUN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MS242000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527000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COPIER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4,473.13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5,720.52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5,243.81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5,720.52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6,439.00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6,439.00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MS422000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524000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BLD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GROUND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37,549.00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35,664.00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MV242000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527000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COPIER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4,841.45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6,243.72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5,723.41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6,243.72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6,479.00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6,479.00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MV422000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524000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BLD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GROUND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SP145000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13,934.04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14,700.41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15,803.00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7.5%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SP211099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12,128.00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10,774.00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7,960.00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5,920.00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5,920.00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7,161.00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SP232094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8,350.00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5,950.00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4,705.00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SP232098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587,131.81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744,777.77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668,124.34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760,607.62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760,537.00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768,073.00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SP232099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MED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EVALS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63,620.11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32,756.45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92,394.32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79,450.00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4.6%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03/21/2023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15:14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312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20241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-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SCHOOL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24612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32773" cy="550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8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573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EDUCATION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SP242000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527000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COP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2,074.72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313.48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6,178.00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SP320094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538000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NURSE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SP330094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TRAN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075.00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457.70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SP330099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530001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1,257.30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222.51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1,184.00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ts val="79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SP330099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530002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CONT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736.24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79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347.97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79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79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79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CONTRACTED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SERVICES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2,617,471.42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2,492,439.54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2,407,217.68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2,841,196.67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3,044,501.70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2,979,319.00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05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SUPPLIES/MATERIALS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10"/>
                        </a:spcBef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BP221000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542000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OFFICE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EXP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2,349.31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2,207.72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BP241001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551001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CURR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REN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17,425.46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BP241582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558000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LIBRARY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3,882.23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4,479.24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4,609.40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1,567.29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BP241585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558000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LIBRARY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1,535.54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BP242000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524202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EQUIPMENT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2,503.11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1,027.50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2,201.90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897.26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BP242000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585000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EQUIPMENT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2,294.76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BP243000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GEN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26,902.10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19,572.05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41,287.14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18,189.70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26,781.70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62,371.00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132.9%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BP243060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ART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1,716.84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1,151.07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1,151.07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BP243061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VOCAL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MUS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BP243062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INSTR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MUS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2,318.38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2,468.38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BP243064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ENGLISH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352.68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17,821.83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474.27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BP243065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READING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271.62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295.37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BP243066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LANG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239.12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BP243069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COMP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251.29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BP243070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TV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STUDIO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426.94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BP243071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GIFT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TALEN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BP243074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HEALTH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313.17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BP243075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FAM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1,584.43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2,878.33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3,137.51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3,132.84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BP243076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TECH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2,385.54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147.45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BP243077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MATH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1,189.81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2,117.70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BP243078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SCIENCE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823.08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892.40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BP243079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SOC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STUDY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413.76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BP243080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PHYS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1,575.15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511.24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474.64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BP243093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LRNG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CTR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103.12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193.66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BP243099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SPEC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619.72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476.86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3,313.79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BP245100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INSTR</a:t>
                      </a:r>
                      <a:r>
                        <a:rPr sz="800" spc="-3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TECH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1,220.36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4,047.00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BP271072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GUIDANCE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1,247.62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775.14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996.60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BP320000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1,958.82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3,667.26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2,899.84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832.71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BP411000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545000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17,726.39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21,164.45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15,900.07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20,667.76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22,487.00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22,487.00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BP422000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543000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MAINT</a:t>
                      </a:r>
                      <a:r>
                        <a:rPr sz="800" spc="-3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BLDG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BP423000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524200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EQUIP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R&amp;M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1,161.86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1,331.41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1,130.05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147.8%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BP423000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524202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EQUIPMENT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555.40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1,669.95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1,669.95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CO121000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542000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4,284.83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4,726.89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9,957.96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3,439.39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15.0%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CO121000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542100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4,003.36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9,132.80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7,915.20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1,905.01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DW145000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7,337.00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3,836.07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DW235700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DW241000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551001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CURR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REN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43,532.42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31,073.76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169,020.35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12,685.09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DW241089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551001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448.45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290.36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1,676.48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DW242000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524202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EQUIP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R&amp;M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DW243000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7,096.18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36,009.70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DW245100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03/21/2023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15:14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03/21/2023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15:14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220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20241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-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SCHOOL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30866" cy="5586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6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EDUCATION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DW280099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PSYCH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DW340000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549000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FOOD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3,298.40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791.45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39,804.60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DW411000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545000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18,524.96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11,093.05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34,110.70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12,564.50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14,825.00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DW411911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545911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COVID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5,563.83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69,473.79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DW422000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543000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MAINT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BLDG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3,847.00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DW423000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524200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EQUIP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R&amp;M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DW423000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524202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EQUIP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R&amp;M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1,565.00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HS221000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542000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2,152.44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HS241000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551001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578.95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4,648.75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HS241001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551001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CURR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REN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6,161.53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HS241066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551001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HS241076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551001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748.11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HS241077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551001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4,334.00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HS241582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558000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HS242000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524202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EQUIPMENT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1,006.03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HS242000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585000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NEW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EQUIP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10,032.43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HS243000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GEN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10,652.34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19,477.13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10,609.90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15,224.21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21,107.00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63,523.00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201.0%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HS243060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ART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2,629.11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10,393.18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5,734.52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7,223.33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7,350.00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HS243061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MUSIC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4,058.03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4,168.12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5,005.01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HS243064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ENGLISH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545.28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833.88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585.81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HS243066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LANG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1,485.29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858.16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HS243067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BUSINESS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3,383.14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1,007.83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HS243068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COMPUTER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HS243074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HEALTH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96.65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HS243075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FAM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CON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3,845.38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3,328.20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5,897.48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HS243076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TECH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427.15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HS243077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MATH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2,327.92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HS243078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SCIENCE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4,480.71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4,432.97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6,813.16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4,702.26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5,317.00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HS243079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SOC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STUDY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2,337.98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258.54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854.25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HS243080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PHYS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1,128.42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1,066.75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434.38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HS243099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SPEC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2,339.00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HS245100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INSTR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TECH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742.23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HS245300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LIBRARY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1,483.94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477.03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HS245500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INSTR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SOFT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3,780.00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3,780.00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HS271068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GUIDANCE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HS271072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GUIDANCE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HS320000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NURSE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410.20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312.49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541.27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1,053.42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1,054.00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HS351040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ATHLETICS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29,549.65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50,846.88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23,851.78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22,030.58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166.7%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HS351040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558400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ATHLETICS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HS352004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GRADUATION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4,062.79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7,322.02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8,756.88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9,030.35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HS411000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545000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32,671.18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27,934.98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28,646.55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28,090.28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38,739.00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38,739.00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HS422000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543000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BLDG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MAINT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HS423000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524200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EQUIPMENT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1,224.43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464.48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HS423000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524202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EQUIP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R&amp;M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884.89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2,531.84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MB221000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542000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245.33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98.55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265.87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MB235388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MB241001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551001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CURR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REN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17,132.85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1,247.70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MB241065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551001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13,752.24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0"/>
                        </a:rPr>
                        <a:t>MB241077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0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0"/>
                        </a:rPr>
                        <a:t>551001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5,242.21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1"/>
                        </a:rPr>
                        <a:t>MB241582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1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1"/>
                        </a:rPr>
                        <a:t>558000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LIBRARY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644.80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626.83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489.11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128.49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2"/>
                        </a:rPr>
                        <a:t>MB243000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2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2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GEN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30,995.18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56,299.28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18,576.56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7,069.63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41,324.00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57,294.00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0973" y="0"/>
            <a:ext cx="9939655" cy="7772400"/>
            <a:chOff x="118764" y="0"/>
            <a:chExt cx="9939655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64" y="0"/>
              <a:ext cx="9939635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652" y="342900"/>
              <a:ext cx="8974835" cy="68442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528" y="2194560"/>
              <a:ext cx="8860535" cy="4736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220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20241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-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SCHOOL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6626859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82650" y="1242060"/>
          <a:ext cx="8263889" cy="5484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EDUCATION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MB243060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ART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315.20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955.64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MB243065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READING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1,108.68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MB243077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MATH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320.89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MB243081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KDG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3,693.54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103.28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659.08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MB243090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OT/PT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485.36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585.41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MB243095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EARLY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724.01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-279.31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803.67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MB243096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ELEM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TRNST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199.37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MB243099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SPEC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999.30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297.06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2,812.59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4,853.46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MB271072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GUIDANCE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199.94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338.25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MB320000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NURSE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303.84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817.62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MB411000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545000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19,529.09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18,655.50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16,042.31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17,060.00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17,360.00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16,860.00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2.9%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MB423000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524200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EQUIP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R&amp;M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285.86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2,670.79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4,346.00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4,346.00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MS221000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542000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MS235388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1,932.52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MS241001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551001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CURR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REN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MS241582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558000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LIBRARY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298.88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298.49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MS243000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GEN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20,446.74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16,518.57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35,228.16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25,269.97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37,222.28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7.5%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MS243060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ART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MS320000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NURSE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749.47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MS411000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545000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5,514.46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5,234.42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5,892.08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5,114.67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MS422000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543000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BLDG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MAINT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8,240.00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2,682.41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2,777.72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MS423000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524200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EQUIP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R&amp;M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MS423000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524202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EQUIP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R&amp;M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MV221000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542000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MV241000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551001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2,491.64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1,613.31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253.69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MV241001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551001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CURR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REN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MV241582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558000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LIBRARY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115.67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234.43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MV242000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585000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NEW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EQUIP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525.44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MV243000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GEN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15,050.37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34,967.34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19,069.67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11,224.04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MV243060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ART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MV243061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MUSIC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535.81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724.94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798.52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MV243071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GIFT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TALEN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793.92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MV243077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MATH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MV243080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PHYS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424.70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138.51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MV243092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SPEC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MV243099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SPEC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128.58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607.35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140.68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MV245100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INSTR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TECH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MV271072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GUIDANCE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2,057.38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MV320000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551000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NURSE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571.24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632.53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942.75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MV411000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545000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CUSTODIAN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3,332.60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12,038.31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4,368.71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6,477.99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MV423000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524200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EQUIP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R&amp;M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1,300.00*******%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SC111000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542000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198.08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  <a:tabLst>
                          <a:tab pos="1100455" algn="l"/>
                        </a:tabLst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  <a:tabLst>
                          <a:tab pos="137795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SP211099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542000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3,559.86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3,944.02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3,275.89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1,691.32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1,659.78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201.2%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  <a:tabLst>
                          <a:tab pos="137795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SP211099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542100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47.65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  <a:tabLst>
                          <a:tab pos="137795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SP243099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542000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523.48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696.54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857.63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888.50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31750">
                        <a:lnSpc>
                          <a:spcPts val="790"/>
                        </a:lnSpc>
                        <a:tabLst>
                          <a:tab pos="1377950" algn="l"/>
                        </a:tabLst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SP243099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551000</a:t>
                      </a: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STUD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29,668.39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25,185.53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19,590.15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31,825.03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33,515.22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9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7622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SUPPLIES/MATERIALS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436,702.79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518,960.02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710,055.51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333,001.05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592,264.79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667,260.00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  <a:tabLst>
                          <a:tab pos="58229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06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OTHER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EXPENSES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03/21/2023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15:14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03/21/2023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15:14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220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20241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-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SCHOOL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31502" cy="5586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EDUCATION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BP221000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573000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BP235388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4,905.89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5,385.52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3,899.39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4,624.08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BP413000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534001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UTILITIES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1,975.36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1,720.45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1,842.64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1,510.80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BP413000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534004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ALARM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1,441.44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1,441.44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1,441.44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1,441.44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CO121000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571000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2,080.16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105.19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1,826.41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CO121000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573000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5,240.57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4,871.80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11,311.76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7,199.35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8,975.00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5.3%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CO413000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534001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UTILITIES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4,523.00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6,399.61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1,889.54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1,832.40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4,881.21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5,240.00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7.4%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DW225000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571000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811.56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1,167.90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524.16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1,511.25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DW230500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571000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TRAVEL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171.89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691.44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DW235200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571000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TRAVEL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350.31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238.35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DW235388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7,205.50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439.76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2,649.99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2,687.42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DW244099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571000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TRAVEL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1,456.63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1,039.23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819.71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11.3%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DW280099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571000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TRAVEL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DW330000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534001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CONT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SVC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99.95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DW330000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TRANSPORT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9,844.13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10,768.52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1,575.34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DW422000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571000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MAINT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BLDG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316.63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267.16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DW910084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532001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TUITION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288,413.00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296,381.00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313,644.00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358,644.00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358,644.00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382,318.00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HS221000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573000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5,280.00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5,219.00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5,784.00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5,784.00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HS235388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17,611.46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5,858.38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11,169.29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11,165.45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HS351040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529500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ATHLETICS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1,580.84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HS351040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571000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ATHLETICS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19,999.95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6,949.90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40,988.12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30,145.24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HS351041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ATHLETICS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8,306.34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8,393.39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HS352003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571000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STUD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1,296.51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916.41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459.14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HS413000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534001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UTILITIES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2,603.37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2,087.74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2,341.40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2,443.20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HS413000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6"/>
                        </a:rPr>
                        <a:t>534004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ALARM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1,922.16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1,922.16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1,922.16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1,922.16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MB235388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7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14,442.41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4,542.87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15,188.89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8,439.99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MB413000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8"/>
                        </a:rPr>
                        <a:t>534001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UTILITIES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1,268.80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921.24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1,404.64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1,221.60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MB413000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9"/>
                        </a:rPr>
                        <a:t>534004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ALARM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MS235388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0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7,096.45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2,277.38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2,472.62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2,143.55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MS413000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1"/>
                        </a:rPr>
                        <a:t>534001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UTILITIES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605.90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546.52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615.35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610.80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MS413000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2"/>
                        </a:rPr>
                        <a:t>534004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ALARM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1,131.39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MV221000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3"/>
                        </a:rPr>
                        <a:t>571000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769.16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MV221000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4"/>
                        </a:rPr>
                        <a:t>573000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MV235388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5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4,536.63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1,802.49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3,487.23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7,026.11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MV413000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6"/>
                        </a:rPr>
                        <a:t>534001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UTILITIES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605.90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544.64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610.80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610.80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MV413000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7"/>
                        </a:rPr>
                        <a:t>534004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ALARM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293.50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SC111000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8"/>
                        </a:rPr>
                        <a:t>571000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TRAVEL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1,139.10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464.36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544.37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2,539.00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1.5%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SC111000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9"/>
                        </a:rPr>
                        <a:t>573000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DUES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5,830.00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6,780.00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6,866.00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7,574.00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SC111000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0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OTHER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MISC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108.29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357.92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SP211099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1"/>
                        </a:rPr>
                        <a:t>571000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SP235388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2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ADMIN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SP280001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3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OTHER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CHAR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5,721.66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SP280002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4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OTHER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CHAR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5,936.76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4,334.27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SP280004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5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OTHER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CHAR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5,646.38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SP280005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6"/>
                        </a:rPr>
                        <a:t>579500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OTHER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CHAR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6,347.63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SP330099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7"/>
                        </a:rPr>
                        <a:t>532000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TUITION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183,609.10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54,879.86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134,921.56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159,975.93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127,482.00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159,072.00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SP413000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8"/>
                        </a:rPr>
                        <a:t>534001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UTILITIES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647.90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544.64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1,223.20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1,221.60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SP920099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9"/>
                        </a:rPr>
                        <a:t>532000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TUITIONS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187,020.52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281,177.43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206,750.00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154,934.00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154,934.00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157,103.00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0"/>
                        </a:rPr>
                        <a:t>SP930094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0"/>
                        </a:rPr>
                        <a:t>532001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TUITION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94,435.66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23,793.88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56,475.56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56,476.00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68,881.00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1"/>
                        </a:rPr>
                        <a:t>SP930099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1"/>
                        </a:rPr>
                        <a:t>532000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TUITION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948,247.92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1,033,523.25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627,002.04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469,989.92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470,793.00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649,884.00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2"/>
                        </a:rPr>
                        <a:t>SP930099</a:t>
                      </a:r>
                      <a:r>
                        <a:rPr sz="800" spc="-4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2"/>
                        </a:rPr>
                        <a:t>532002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TUITION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31,226.84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88,202.28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215,634.56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86,561.00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86,561.00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134,454.00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220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20241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-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SCHOOL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21564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32137" cy="1544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EDUCATION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SP940098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532001</a:t>
                      </a: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TUITION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22,313.20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15,938.00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17,175.00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70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ts val="79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SP940099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532001</a:t>
                      </a: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TUITION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438,190.00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404,267.50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252,463.75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313,613.70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343,944.00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343,944.00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9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OTHER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EXPENSES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2,363,444.03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2,283,569.05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1,923,654.12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1,725,722.79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1,801,119.21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2,111,261.00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10"/>
                        </a:spcBef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DW000000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5788</a:t>
                      </a: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REFUND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ts val="790"/>
                        </a:lnSpc>
                        <a:tabLst>
                          <a:tab pos="1346200" algn="l"/>
                        </a:tabLst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DW422000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524001</a:t>
                      </a: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MAINT</a:t>
                      </a:r>
                      <a:r>
                        <a:rPr sz="800" spc="-3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BLDG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9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90"/>
                        </a:lnSpc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2,980.00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EDUCATION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31,163,282.30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30,737,350.43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31,223,243.20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31,577,102.13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33,319,015.00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34,618,457.00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03/21/2023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15:14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2650" y="1038860"/>
          <a:ext cx="8257536" cy="1442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SCHOOL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18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4785">
                        <a:lnSpc>
                          <a:spcPts val="700"/>
                        </a:lnSpc>
                        <a:tabLst>
                          <a:tab pos="98044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SCHOOL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COMMITTEE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7665">
                        <a:lnSpc>
                          <a:spcPts val="700"/>
                        </a:lnSpc>
                        <a:tabLst>
                          <a:tab pos="979169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  <a:tabLst>
                          <a:tab pos="58229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013991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ELECTED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8,499.84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8,499.84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8,499.84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5,666.23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7622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8,499.84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8,499.84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8,499.84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5,666.23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10,650.00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7622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SCHOOL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COMMITTEE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8,499.84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8,499.84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8,499.84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5,666.23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10,650.00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13169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GRAND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31,171,782.14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30,745,850.27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31,231,743.04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31,582,768.36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33,327,515.00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34,629,107.00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03/21/2023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15:14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0437" y="2551557"/>
            <a:ext cx="3145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Lucida Console"/>
                <a:cs typeface="Lucida Console"/>
              </a:rPr>
              <a:t>**</a:t>
            </a:r>
            <a:r>
              <a:rPr sz="800" spc="-35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END</a:t>
            </a:r>
            <a:r>
              <a:rPr sz="800" spc="-20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OF</a:t>
            </a:r>
            <a:r>
              <a:rPr sz="800" spc="-25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REPORT</a:t>
            </a:r>
            <a:r>
              <a:rPr sz="800" spc="-20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-</a:t>
            </a:r>
            <a:r>
              <a:rPr sz="800" spc="-25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Generated</a:t>
            </a:r>
            <a:r>
              <a:rPr sz="800" spc="-20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by</a:t>
            </a:r>
            <a:r>
              <a:rPr sz="800" spc="-25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Kimberly</a:t>
            </a:r>
            <a:r>
              <a:rPr sz="800" spc="-20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Collins</a:t>
            </a:r>
            <a:r>
              <a:rPr sz="800" spc="-20" dirty="0">
                <a:latin typeface="Lucida Console"/>
                <a:cs typeface="Lucida Console"/>
              </a:rPr>
              <a:t> </a:t>
            </a:r>
            <a:r>
              <a:rPr sz="800" spc="-25" dirty="0">
                <a:latin typeface="Lucida Console"/>
                <a:cs typeface="Lucida Console"/>
              </a:rPr>
              <a:t>**</a:t>
            </a:r>
            <a:endParaRPr sz="8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7485" y="0"/>
            <a:ext cx="9866630" cy="7772400"/>
            <a:chOff x="191849" y="0"/>
            <a:chExt cx="986663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849" y="0"/>
              <a:ext cx="986655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651" y="571500"/>
              <a:ext cx="7767828" cy="50063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076" y="6931152"/>
              <a:ext cx="708659" cy="2560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0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028" y="530210"/>
              <a:ext cx="9074915" cy="3765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361" y="6784213"/>
              <a:ext cx="715934" cy="3755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165" y="6899551"/>
              <a:ext cx="425989" cy="1128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7485" y="0"/>
            <a:ext cx="9866630" cy="7772400"/>
            <a:chOff x="191849" y="0"/>
            <a:chExt cx="986663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849" y="0"/>
              <a:ext cx="986655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51" y="672083"/>
              <a:ext cx="7104888" cy="38084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648" y="6931152"/>
              <a:ext cx="704087" cy="2560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7485" y="0"/>
            <a:ext cx="9866630" cy="7772400"/>
            <a:chOff x="191849" y="0"/>
            <a:chExt cx="986663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849" y="0"/>
              <a:ext cx="9866550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79" y="548640"/>
              <a:ext cx="7955280" cy="65288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504" y="6858000"/>
              <a:ext cx="713231" cy="402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0973" y="0"/>
            <a:ext cx="9939655" cy="7772400"/>
            <a:chOff x="118764" y="0"/>
            <a:chExt cx="9939655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64" y="0"/>
              <a:ext cx="9939635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" y="557783"/>
              <a:ext cx="8846819" cy="5385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648" y="6926580"/>
              <a:ext cx="704087" cy="2606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1610" y="0"/>
            <a:ext cx="9898380" cy="7772400"/>
            <a:chOff x="160019" y="0"/>
            <a:chExt cx="989838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106" y="0"/>
              <a:ext cx="9647293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767" y="297179"/>
              <a:ext cx="9409176" cy="68900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019" y="146304"/>
              <a:ext cx="9752076" cy="75163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3998" y="0"/>
            <a:ext cx="9793605" cy="7772400"/>
            <a:chOff x="264935" y="0"/>
            <a:chExt cx="9793605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935" y="0"/>
              <a:ext cx="9793464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" y="562355"/>
              <a:ext cx="8174735" cy="50154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932" y="6926580"/>
              <a:ext cx="681227" cy="2606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7023" y="0"/>
            <a:ext cx="9647555" cy="7772400"/>
            <a:chOff x="411106" y="0"/>
            <a:chExt cx="9647555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106" y="0"/>
              <a:ext cx="9647293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7" y="342900"/>
              <a:ext cx="9116568" cy="69174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87753" y="0"/>
            <a:ext cx="7699375" cy="10058400"/>
            <a:chOff x="73152" y="0"/>
            <a:chExt cx="7699249" cy="1005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" y="0"/>
              <a:ext cx="7699249" cy="10058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823" y="3140963"/>
              <a:ext cx="5920740" cy="59298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800" y="1476756"/>
              <a:ext cx="5033771" cy="11201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064" y="955547"/>
              <a:ext cx="1115567" cy="14218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488" y="1184147"/>
              <a:ext cx="1060703" cy="10835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0973" y="0"/>
            <a:ext cx="9939655" cy="7772400"/>
            <a:chOff x="118764" y="0"/>
            <a:chExt cx="9939655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64" y="0"/>
              <a:ext cx="9939635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5" y="352043"/>
              <a:ext cx="9025128" cy="70180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0973" y="0"/>
            <a:ext cx="9939655" cy="7772400"/>
            <a:chOff x="118764" y="0"/>
            <a:chExt cx="9939655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64" y="0"/>
              <a:ext cx="9939635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2696" y="566927"/>
              <a:ext cx="3557015" cy="46817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223" y="557783"/>
              <a:ext cx="1435608" cy="1435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4443" y="1481327"/>
              <a:ext cx="1385316" cy="20482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5299" y="4288535"/>
              <a:ext cx="1248155" cy="18379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0999" y="4123944"/>
              <a:ext cx="1472183" cy="22585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648" y="6935723"/>
              <a:ext cx="704087" cy="2514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3998" y="0"/>
            <a:ext cx="9793605" cy="7772400"/>
            <a:chOff x="264935" y="0"/>
            <a:chExt cx="9793605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935" y="0"/>
              <a:ext cx="9793464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279" y="557783"/>
              <a:ext cx="6181344" cy="4507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792" y="5939028"/>
              <a:ext cx="914400" cy="12481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9647" y="5321808"/>
            <a:ext cx="55625" cy="9067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860280" y="3294888"/>
            <a:ext cx="1108075" cy="524510"/>
          </a:xfrm>
          <a:custGeom>
            <a:avLst/>
            <a:gdLst/>
            <a:ahLst/>
            <a:cxnLst/>
            <a:rect l="l" t="t" r="r" b="b"/>
            <a:pathLst>
              <a:path w="1108075" h="524510">
                <a:moveTo>
                  <a:pt x="1107948" y="0"/>
                </a:moveTo>
                <a:lnTo>
                  <a:pt x="0" y="5242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63328" y="2211323"/>
            <a:ext cx="1091565" cy="111760"/>
          </a:xfrm>
          <a:custGeom>
            <a:avLst/>
            <a:gdLst/>
            <a:ahLst/>
            <a:cxnLst/>
            <a:rect l="l" t="t" r="r" b="b"/>
            <a:pathLst>
              <a:path w="1091565" h="111760">
                <a:moveTo>
                  <a:pt x="1091183" y="0"/>
                </a:moveTo>
                <a:lnTo>
                  <a:pt x="0" y="1112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32847" y="2298192"/>
            <a:ext cx="48767" cy="45719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36269" y="685800"/>
          <a:ext cx="11244577" cy="626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8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5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63195">
                <a:tc gridSpan="12">
                  <a:txBody>
                    <a:bodyPr/>
                    <a:lstStyle/>
                    <a:p>
                      <a:pPr marL="1270" algn="ctr">
                        <a:lnSpc>
                          <a:spcPts val="110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EAST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LONGMEADOW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5">
                <a:tc gridSpan="12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RECAP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SUMMARY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2.23.23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GOV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2.23.23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GOV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6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2024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DEPT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2024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TM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7010">
                        <a:lnSpc>
                          <a:spcPts val="106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2024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TC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75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ESTIMATED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ESTIMATED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0014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ESTIMATED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Levy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0320">
                        <a:lnSpc>
                          <a:spcPts val="110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Prior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yr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levy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limit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41,170,794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42,778,627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44,321,186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46,127,811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47,811,490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49,637,135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49,637,135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Add: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2.5%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1,029,270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1,069,466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1,108,030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1,153,195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1,195,287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1,240,928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1,240,928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17145">
                        <a:lnSpc>
                          <a:spcPts val="83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Amended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Growth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PY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9,120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83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1,815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83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160" marR="139700">
                        <a:lnSpc>
                          <a:spcPct val="111700"/>
                        </a:lnSpc>
                        <a:spcBef>
                          <a:spcPts val="165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Kimberly</a:t>
                      </a:r>
                      <a:r>
                        <a:rPr sz="600" b="1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Collins:</a:t>
                      </a:r>
                      <a:r>
                        <a:rPr sz="600" b="1" spc="5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537,426</a:t>
                      </a:r>
                      <a:r>
                        <a:rPr sz="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based</a:t>
                      </a:r>
                      <a:r>
                        <a:rPr sz="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on</a:t>
                      </a:r>
                      <a:r>
                        <a:rPr sz="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50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600" spc="5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year</a:t>
                      </a:r>
                      <a:r>
                        <a:rPr sz="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average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450K</a:t>
                      </a:r>
                      <a:r>
                        <a:rPr sz="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per</a:t>
                      </a:r>
                      <a:r>
                        <a:rPr sz="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Assessor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20320">
                        <a:lnSpc>
                          <a:spcPts val="113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Growth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569,443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473,094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698,595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528,669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630,358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3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450,000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20320">
                        <a:lnSpc>
                          <a:spcPts val="10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Levy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Limit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42,778,627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44,321,186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46,127,811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47,811,490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49,637,135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51,378,063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51,328,063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54737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Add: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Debt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Exclusion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692,306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626,125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554,948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282,904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151,936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68,463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68,463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20320">
                        <a:lnSpc>
                          <a:spcPts val="110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Max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Allowable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Levy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43,470,933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44,947,311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46,682,759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48,094,394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49,789,071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51,446,526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51,396,526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0320">
                        <a:lnSpc>
                          <a:spcPts val="1105"/>
                        </a:lnSpc>
                      </a:pPr>
                      <a:r>
                        <a:rPr sz="1000" b="1" i="1" dirty="0">
                          <a:latin typeface="Arial"/>
                          <a:cs typeface="Arial"/>
                        </a:rPr>
                        <a:t>Actual</a:t>
                      </a:r>
                      <a:r>
                        <a:rPr sz="1000" b="1" i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20" dirty="0">
                          <a:latin typeface="Arial"/>
                          <a:cs typeface="Arial"/>
                        </a:rPr>
                        <a:t>Levy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10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40,996,992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10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42,832,763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10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44,736,486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10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45,380,748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10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47,087,092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10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49,421,046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10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49,750,464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b="1" i="1" dirty="0">
                          <a:latin typeface="Arial"/>
                          <a:cs typeface="Arial"/>
                        </a:rPr>
                        <a:t>Excess</a:t>
                      </a:r>
                      <a:r>
                        <a:rPr sz="1000" b="1" i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dirty="0">
                          <a:latin typeface="Arial"/>
                          <a:cs typeface="Arial"/>
                        </a:rPr>
                        <a:t>Levy</a:t>
                      </a:r>
                      <a:r>
                        <a:rPr sz="1000" b="1" i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Capacity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2,473,941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2,114,549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1,946,273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2,713,646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2,701,979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2,025,481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1,646,062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4130">
                        <a:lnSpc>
                          <a:spcPts val="540"/>
                        </a:lnSpc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Kimberly</a:t>
                      </a:r>
                      <a:r>
                        <a:rPr sz="600" b="1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Collins: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year</a:t>
                      </a:r>
                      <a:r>
                        <a:rPr sz="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average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000" i="1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000" i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00" i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latin typeface="Calibri"/>
                          <a:cs typeface="Calibri"/>
                        </a:rPr>
                        <a:t>Valuations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000" i="1" spc="-25" dirty="0">
                          <a:latin typeface="Calibri"/>
                          <a:cs typeface="Calibri"/>
                        </a:rPr>
                        <a:t>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000" i="1" spc="-25" dirty="0">
                          <a:latin typeface="Calibri"/>
                          <a:cs typeface="Calibri"/>
                        </a:rPr>
                        <a:t>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000" i="1" spc="-25" dirty="0">
                          <a:latin typeface="Calibri"/>
                          <a:cs typeface="Calibri"/>
                        </a:rPr>
                        <a:t>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1000" i="1" spc="-25" dirty="0">
                          <a:latin typeface="Calibri"/>
                          <a:cs typeface="Calibri"/>
                        </a:rPr>
                        <a:t>10%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1000" i="1" spc="-25" dirty="0">
                          <a:latin typeface="Calibri"/>
                          <a:cs typeface="Calibri"/>
                        </a:rPr>
                        <a:t>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1000" i="1" spc="-25" dirty="0">
                          <a:latin typeface="Calibri"/>
                          <a:cs typeface="Calibri"/>
                        </a:rPr>
                        <a:t>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Valuations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1,994,987,436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2,055,314,900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2,124,239,600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2,236,606,600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2,452,452,700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2,575,075,335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2,575,075,335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i="1" dirty="0">
                          <a:latin typeface="Arial"/>
                          <a:cs typeface="Arial"/>
                        </a:rPr>
                        <a:t>Growth</a:t>
                      </a:r>
                      <a:r>
                        <a:rPr sz="800" b="1" i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dirty="0">
                          <a:latin typeface="Arial"/>
                          <a:cs typeface="Arial"/>
                        </a:rPr>
                        <a:t>Added</a:t>
                      </a:r>
                      <a:r>
                        <a:rPr sz="800" b="1" i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20" dirty="0">
                          <a:latin typeface="Arial"/>
                          <a:cs typeface="Arial"/>
                        </a:rPr>
                        <a:t>Value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i="1" spc="-10" dirty="0">
                          <a:latin typeface="Arial"/>
                          <a:cs typeface="Arial"/>
                        </a:rPr>
                        <a:t>27,194,028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i="1" spc="-10" dirty="0">
                          <a:latin typeface="Arial"/>
                          <a:cs typeface="Arial"/>
                        </a:rPr>
                        <a:t>23,021,600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i="1" spc="-10" dirty="0">
                          <a:latin typeface="Arial"/>
                          <a:cs typeface="Arial"/>
                        </a:rPr>
                        <a:t>33,521,810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i="1" spc="-10" dirty="0">
                          <a:latin typeface="Arial"/>
                          <a:cs typeface="Arial"/>
                        </a:rPr>
                        <a:t>25,103,000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i="1" spc="-10" dirty="0">
                          <a:latin typeface="Arial"/>
                          <a:cs typeface="Arial"/>
                        </a:rPr>
                        <a:t>31,067,400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i="1" spc="-10" dirty="0">
                          <a:latin typeface="Arial"/>
                          <a:cs typeface="Arial"/>
                        </a:rPr>
                        <a:t>27,981,568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b="1" i="1" spc="-10" dirty="0">
                          <a:latin typeface="Arial"/>
                          <a:cs typeface="Arial"/>
                        </a:rPr>
                        <a:t>27,981,568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Tax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Rate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20.94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20.55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20.84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21.06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20.29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19.20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19.19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19.32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LEVY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CEILING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0320">
                        <a:lnSpc>
                          <a:spcPts val="110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Levy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Ceiling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110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49,874,686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110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51,382,873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110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53,105,990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10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55,915,165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10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61,311,318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10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64,376,883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10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64,376,883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Override</a:t>
                      </a:r>
                      <a:r>
                        <a:rPr sz="10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Capacity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4D6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7,096,059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4D6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7,061,686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4D6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6,978,179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4D6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8,103,675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4D6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11,674,183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4D6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12,998,820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4D6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ts val="1065"/>
                        </a:lnSpc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13,048,820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4D6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Revenue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Max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Allowable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Levy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43,470,933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44,947,311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46,682,759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48,094,394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49,789,071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51,446,526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51,396,526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5885">
                <a:tc rowSpan="2"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Receipts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7117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4,420,379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7117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4,507,718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71805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4,261,112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71805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4,409,425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7244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4,479,302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7244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4,578,791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7244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4,377,626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69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Kimberly</a:t>
                      </a:r>
                      <a:r>
                        <a:rPr sz="600" b="1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Collins: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0160" marR="189230">
                        <a:lnSpc>
                          <a:spcPct val="11170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Reduced</a:t>
                      </a:r>
                      <a:r>
                        <a:rPr sz="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based</a:t>
                      </a:r>
                      <a:r>
                        <a:rPr sz="6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25" dirty="0">
                          <a:latin typeface="Tahoma"/>
                          <a:cs typeface="Tahoma"/>
                        </a:rPr>
                        <a:t>on</a:t>
                      </a:r>
                      <a:r>
                        <a:rPr sz="600" spc="5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historical</a:t>
                      </a:r>
                      <a:r>
                        <a:rPr sz="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actuals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CPA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Transfer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debt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service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88,160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88,160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State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Receipts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12,941,060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13,902,637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13,940,660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14,086,475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15,140,825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17,276,677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17,276,677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MSBA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668,807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668,807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668,807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Enterprise/RRA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Budgets:</a:t>
                      </a:r>
                      <a:r>
                        <a:rPr sz="1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Detail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Below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5,393,769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6,319,268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6,118,554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6,439,821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6,471,214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6,337,506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6,337,506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CPA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359,680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388,880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465,781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451,726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977,475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Free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Cash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Motions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3,300,324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2,261,473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507,197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8,333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1,374,061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Available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Funds: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Detail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Below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580,792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915,709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1,552,660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2,053,521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2,246,991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2,291,754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2,291,754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20320">
                        <a:lnSpc>
                          <a:spcPts val="110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Revenues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71,135,744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73,911,803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74,197,530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75,543,694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80,478,939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82,319,414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82,068,249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32847" y="3791711"/>
            <a:ext cx="51815" cy="411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35000" y="7373364"/>
            <a:ext cx="144145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0"/>
              </a:lnSpc>
            </a:pPr>
            <a:r>
              <a:rPr sz="750" dirty="0">
                <a:latin typeface="Calibri"/>
                <a:cs typeface="Calibri"/>
              </a:rPr>
              <a:t>4/4/2023</a:t>
            </a:r>
            <a:r>
              <a:rPr sz="750" spc="114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FY24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Budget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‐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Level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2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‐</a:t>
            </a:r>
            <a:r>
              <a:rPr sz="750" spc="-25" dirty="0">
                <a:latin typeface="Calibri"/>
                <a:cs typeface="Calibri"/>
              </a:rPr>
              <a:t> TM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06286" y="7373364"/>
            <a:ext cx="56070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0"/>
              </a:lnSpc>
            </a:pPr>
            <a:r>
              <a:rPr sz="750" dirty="0">
                <a:latin typeface="Calibri"/>
                <a:cs typeface="Calibri"/>
              </a:rPr>
              <a:t>Page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1</a:t>
            </a:r>
            <a:r>
              <a:rPr sz="750" spc="1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of</a:t>
            </a:r>
            <a:r>
              <a:rPr sz="750" spc="315" dirty="0">
                <a:latin typeface="Calibri"/>
                <a:cs typeface="Calibri"/>
              </a:rPr>
              <a:t> </a:t>
            </a:r>
            <a:r>
              <a:rPr sz="750" spc="-25" dirty="0">
                <a:latin typeface="Calibri"/>
                <a:cs typeface="Calibri"/>
              </a:rPr>
              <a:t>31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32335" y="2350007"/>
            <a:ext cx="43180" cy="15240"/>
          </a:xfrm>
          <a:custGeom>
            <a:avLst/>
            <a:gdLst/>
            <a:ahLst/>
            <a:cxnLst/>
            <a:rect l="l" t="t" r="r" b="b"/>
            <a:pathLst>
              <a:path w="43179" h="15239">
                <a:moveTo>
                  <a:pt x="0" y="15239"/>
                </a:moveTo>
                <a:lnTo>
                  <a:pt x="42671" y="15239"/>
                </a:lnTo>
                <a:lnTo>
                  <a:pt x="4267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32335" y="2516123"/>
            <a:ext cx="43180" cy="15240"/>
          </a:xfrm>
          <a:custGeom>
            <a:avLst/>
            <a:gdLst/>
            <a:ahLst/>
            <a:cxnLst/>
            <a:rect l="l" t="t" r="r" b="b"/>
            <a:pathLst>
              <a:path w="43179" h="15239">
                <a:moveTo>
                  <a:pt x="0" y="15239"/>
                </a:moveTo>
                <a:lnTo>
                  <a:pt x="42671" y="15239"/>
                </a:lnTo>
                <a:lnTo>
                  <a:pt x="4267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892028" y="2031492"/>
            <a:ext cx="55880" cy="146050"/>
            <a:chOff x="10892028" y="2031492"/>
            <a:chExt cx="55880" cy="146050"/>
          </a:xfrm>
        </p:grpSpPr>
        <p:sp>
          <p:nvSpPr>
            <p:cNvPr id="5" name="object 5"/>
            <p:cNvSpPr/>
            <p:nvPr/>
          </p:nvSpPr>
          <p:spPr>
            <a:xfrm>
              <a:off x="10908792" y="2060448"/>
              <a:ext cx="38100" cy="116205"/>
            </a:xfrm>
            <a:custGeom>
              <a:avLst/>
              <a:gdLst/>
              <a:ahLst/>
              <a:cxnLst/>
              <a:rect l="l" t="t" r="r" b="b"/>
              <a:pathLst>
                <a:path w="38100" h="116205">
                  <a:moveTo>
                    <a:pt x="38100" y="1158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2028" y="2031492"/>
              <a:ext cx="45719" cy="51815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36269" y="683514"/>
          <a:ext cx="11245212" cy="594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63195">
                <a:tc gridSpan="12">
                  <a:txBody>
                    <a:bodyPr/>
                    <a:lstStyle/>
                    <a:p>
                      <a:pPr marL="1270" algn="ctr">
                        <a:lnSpc>
                          <a:spcPts val="110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EAST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LONGMEADOW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5">
                <a:tc gridSpan="12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RECAP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SUMMARY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2.23.23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GOV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2.23.23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GOV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6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2024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DEPT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2024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TM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7010">
                        <a:lnSpc>
                          <a:spcPts val="106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2024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TC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75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ESTIMATED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ESTIMATED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0014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ESTIMATED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Expenses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Budget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57,385,262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60,079,330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61,873,658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61,910,111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65,356,368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68,811,512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68,889,765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Capital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Plan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744,494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1,049,635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1,009,940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1,055,117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1,258,796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1,258,796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4604">
                        <a:lnSpc>
                          <a:spcPts val="635"/>
                        </a:lnSpc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Kimberly</a:t>
                      </a:r>
                      <a:r>
                        <a:rPr sz="600" b="1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Collins:</a:t>
                      </a:r>
                      <a:endParaRPr sz="600">
                        <a:latin typeface="Tahoma"/>
                        <a:cs typeface="Tahoma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Includes</a:t>
                      </a:r>
                      <a:r>
                        <a:rPr sz="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3.9%</a:t>
                      </a:r>
                      <a:r>
                        <a:rPr sz="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increase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Stabilization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special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article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43,287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185">
                <a:tc rowSpan="2"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OPEB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special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article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83565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52145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8039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8039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8039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solidFill>
                      <a:srgbClr val="FF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19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20320">
                        <a:lnSpc>
                          <a:spcPts val="103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Compensated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Absences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special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article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75,000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75,000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75,000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marL="20320">
                        <a:lnSpc>
                          <a:spcPts val="103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Enterprise/Rec.Res.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Approp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Budgets: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Water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2,845,933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3,157,166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3,278,000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3,367,958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3,412,796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3,360,824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3,360,824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Sewer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2,318,436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2,641,527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2,314,100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2,440,500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2,540,168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2,389,177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2,389,177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0">
                        <a:lnSpc>
                          <a:spcPts val="1065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ELCAT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229,400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231,500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215,600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319,850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216,500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216,250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216,250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Stormwater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289,075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310,854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311,513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301,750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371,255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371,255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CPA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359,680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388,880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465,781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451,726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977,475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Free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Cash</a:t>
                      </a:r>
                      <a:r>
                        <a:rPr sz="1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Motions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3,300,324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2,261,473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507,197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8,333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1,374,061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20320">
                        <a:lnSpc>
                          <a:spcPts val="113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Available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Funds: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203200">
                        <a:lnSpc>
                          <a:spcPts val="10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Ambulance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Leases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135,160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135,774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320,221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183,733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183,733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Ambulance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Budget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218,185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575,997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1,126,089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1,350,631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1,530,848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1,530,848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Grants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260,000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211,939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0">
                        <a:lnSpc>
                          <a:spcPts val="1065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CH90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580,792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697,524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581,503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579,719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576,139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577,173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577,173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Cherry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Sheet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Offsets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31,312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33,600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33,767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127,518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168,285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168,285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168,285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Govt</a:t>
                      </a:r>
                      <a:r>
                        <a:rPr sz="1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Assessments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421,621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456,988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460,661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448,729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626,081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626,081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626,081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Overlay</a:t>
                      </a:r>
                      <a:r>
                        <a:rPr sz="1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Allowance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169,549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174,085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154,039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185,173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306,484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20320">
                        <a:lnSpc>
                          <a:spcPts val="107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Expenses</a:t>
                      </a:r>
                      <a:r>
                        <a:rPr sz="10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(Amount</a:t>
                      </a:r>
                      <a:r>
                        <a:rPr sz="1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be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Raised)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68,661,803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71,797,255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72,251,257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72,830,048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77,776,960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80,293,933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80,422,186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Surplus/Shortfall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2,473,941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2,114,549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1,946,273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2,713,646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2,701,979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2,025,481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1,646,062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2,473,941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2,114,549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1,946,273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2,713,646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2,701,980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2,025,481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1,646,062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(0)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(1)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065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(0)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065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(1)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10160" algn="r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35000" y="7373364"/>
            <a:ext cx="144145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0"/>
              </a:lnSpc>
            </a:pPr>
            <a:r>
              <a:rPr sz="750" dirty="0">
                <a:latin typeface="Calibri"/>
                <a:cs typeface="Calibri"/>
              </a:rPr>
              <a:t>4/4/2023</a:t>
            </a:r>
            <a:r>
              <a:rPr sz="750" spc="114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FY24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Budget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‐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Level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2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‐</a:t>
            </a:r>
            <a:r>
              <a:rPr sz="750" spc="-25" dirty="0">
                <a:latin typeface="Calibri"/>
                <a:cs typeface="Calibri"/>
              </a:rPr>
              <a:t> TM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06286" y="7373364"/>
            <a:ext cx="56070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0"/>
              </a:lnSpc>
            </a:pPr>
            <a:r>
              <a:rPr sz="750" dirty="0">
                <a:latin typeface="Calibri"/>
                <a:cs typeface="Calibri"/>
              </a:rPr>
              <a:t>Page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2</a:t>
            </a:r>
            <a:r>
              <a:rPr sz="750" spc="1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of</a:t>
            </a:r>
            <a:r>
              <a:rPr sz="750" spc="315" dirty="0">
                <a:latin typeface="Calibri"/>
                <a:cs typeface="Calibri"/>
              </a:rPr>
              <a:t> </a:t>
            </a:r>
            <a:r>
              <a:rPr sz="750" spc="-25" dirty="0">
                <a:latin typeface="Calibri"/>
                <a:cs typeface="Calibri"/>
              </a:rPr>
              <a:t>31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6269" y="683513"/>
          <a:ext cx="11244577" cy="986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67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3195">
                <a:tc gridSpan="10">
                  <a:txBody>
                    <a:bodyPr/>
                    <a:lstStyle/>
                    <a:p>
                      <a:pPr marL="635" algn="ctr">
                        <a:lnSpc>
                          <a:spcPts val="110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EAST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LONGMEADOW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270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5">
                <a:tc gridSpan="10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RECAP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SUMMARY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2.23.23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GOV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06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2.23.23</a:t>
                      </a:r>
                      <a:r>
                        <a:rPr sz="1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GOV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2023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2024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DEPT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2024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TM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106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2024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TC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755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ACTUAL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ESTIMATED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CCCC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ESTIMATED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06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ESTIMATED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9898189" y="2541841"/>
            <a:ext cx="1958339" cy="327025"/>
            <a:chOff x="9898189" y="2541841"/>
            <a:chExt cx="1958339" cy="327025"/>
          </a:xfrm>
        </p:grpSpPr>
        <p:sp>
          <p:nvSpPr>
            <p:cNvPr id="4" name="object 4"/>
            <p:cNvSpPr/>
            <p:nvPr/>
          </p:nvSpPr>
          <p:spPr>
            <a:xfrm>
              <a:off x="10838688" y="2545080"/>
              <a:ext cx="1016635" cy="271780"/>
            </a:xfrm>
            <a:custGeom>
              <a:avLst/>
              <a:gdLst/>
              <a:ahLst/>
              <a:cxnLst/>
              <a:rect l="l" t="t" r="r" b="b"/>
              <a:pathLst>
                <a:path w="1016634" h="271780">
                  <a:moveTo>
                    <a:pt x="0" y="0"/>
                  </a:moveTo>
                  <a:lnTo>
                    <a:pt x="1016508" y="2712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01428" y="2545080"/>
              <a:ext cx="937260" cy="320040"/>
            </a:xfrm>
            <a:custGeom>
              <a:avLst/>
              <a:gdLst/>
              <a:ahLst/>
              <a:cxnLst/>
              <a:rect l="l" t="t" r="r" b="b"/>
              <a:pathLst>
                <a:path w="937259" h="320039">
                  <a:moveTo>
                    <a:pt x="937259" y="320039"/>
                  </a:moveTo>
                  <a:lnTo>
                    <a:pt x="937259" y="0"/>
                  </a:lnTo>
                  <a:lnTo>
                    <a:pt x="0" y="0"/>
                  </a:lnTo>
                  <a:lnTo>
                    <a:pt x="0" y="320039"/>
                  </a:lnTo>
                  <a:lnTo>
                    <a:pt x="937259" y="320039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01428" y="2545080"/>
              <a:ext cx="937260" cy="320040"/>
            </a:xfrm>
            <a:custGeom>
              <a:avLst/>
              <a:gdLst/>
              <a:ahLst/>
              <a:cxnLst/>
              <a:rect l="l" t="t" r="r" b="b"/>
              <a:pathLst>
                <a:path w="937259" h="320039">
                  <a:moveTo>
                    <a:pt x="0" y="0"/>
                  </a:moveTo>
                  <a:lnTo>
                    <a:pt x="0" y="320039"/>
                  </a:lnTo>
                  <a:lnTo>
                    <a:pt x="937259" y="320039"/>
                  </a:lnTo>
                  <a:lnTo>
                    <a:pt x="937259" y="0"/>
                  </a:lnTo>
                  <a:lnTo>
                    <a:pt x="0" y="0"/>
                  </a:lnTo>
                  <a:close/>
                </a:path>
              </a:pathLst>
            </a:custGeom>
            <a:ln w="6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36269" y="2005583"/>
          <a:ext cx="11244578" cy="2402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2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3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5735">
                <a:tc gridSpan="9">
                  <a:txBody>
                    <a:bodyPr/>
                    <a:lstStyle/>
                    <a:p>
                      <a:pPr marL="2032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RESERVES: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i="1" dirty="0">
                          <a:latin typeface="Arial"/>
                          <a:cs typeface="Arial"/>
                        </a:rPr>
                        <a:t>Certified</a:t>
                      </a:r>
                      <a:r>
                        <a:rPr sz="800" b="1" i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dirty="0">
                          <a:latin typeface="Arial"/>
                          <a:cs typeface="Arial"/>
                        </a:rPr>
                        <a:t>July</a:t>
                      </a:r>
                      <a:r>
                        <a:rPr sz="800" b="1" i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b="1" i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i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25" dirty="0">
                          <a:latin typeface="Arial"/>
                          <a:cs typeface="Arial"/>
                        </a:rPr>
                        <a:t>FY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7/1/2018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7/1/2019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7/1/2020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7/1/2021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7/1/2022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ts val="113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of: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ts val="113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FY23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Budgets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13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Obligation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marL="19050">
                        <a:lnSpc>
                          <a:spcPts val="1145"/>
                        </a:lnSpc>
                      </a:pPr>
                      <a:r>
                        <a:rPr sz="1000" i="1" spc="-10" dirty="0">
                          <a:latin typeface="Calibri"/>
                          <a:cs typeface="Calibri"/>
                        </a:rPr>
                        <a:t>STABILIZATION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4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2,488,277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4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2,884,710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4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3,038,763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4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3,410,928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ts val="114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3,429,488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130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5.2%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19050">
                        <a:lnSpc>
                          <a:spcPts val="1160"/>
                        </a:lnSpc>
                      </a:pPr>
                      <a:r>
                        <a:rPr sz="1000" i="1" spc="-20" dirty="0">
                          <a:latin typeface="Calibri"/>
                          <a:cs typeface="Calibri"/>
                        </a:rPr>
                        <a:t>OPEB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5,632,044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7,993,747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7,921,750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10,028,542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10,298,572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14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14.7%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b="1" dirty="0">
                          <a:latin typeface="Tahoma"/>
                          <a:cs typeface="Tahoma"/>
                        </a:rPr>
                        <a:t>Kimberly</a:t>
                      </a:r>
                      <a:r>
                        <a:rPr sz="600" b="1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b="1" spc="-10" dirty="0">
                          <a:latin typeface="Tahoma"/>
                          <a:cs typeface="Tahoma"/>
                        </a:rPr>
                        <a:t>Collins: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14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70,081,952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marL="19050">
                        <a:lnSpc>
                          <a:spcPts val="1180"/>
                        </a:lnSpc>
                      </a:pPr>
                      <a:r>
                        <a:rPr sz="1000" i="1" dirty="0">
                          <a:latin typeface="Calibri"/>
                          <a:cs typeface="Calibri"/>
                        </a:rPr>
                        <a:t>FREE</a:t>
                      </a:r>
                      <a:r>
                        <a:rPr sz="10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20" dirty="0">
                          <a:latin typeface="Calibri"/>
                          <a:cs typeface="Calibri"/>
                        </a:rPr>
                        <a:t>CASH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9050">
                        <a:lnSpc>
                          <a:spcPts val="1175"/>
                        </a:lnSpc>
                        <a:spcBef>
                          <a:spcPts val="60"/>
                        </a:spcBef>
                      </a:pPr>
                      <a:r>
                        <a:rPr sz="1000" i="1" dirty="0">
                          <a:latin typeface="Calibri"/>
                          <a:cs typeface="Calibri"/>
                        </a:rPr>
                        <a:t>COMPENSATED</a:t>
                      </a:r>
                      <a:r>
                        <a:rPr sz="1000" i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latin typeface="Calibri"/>
                          <a:cs typeface="Calibri"/>
                        </a:rPr>
                        <a:t>ABSENCES</a:t>
                      </a:r>
                      <a:r>
                        <a:rPr sz="1000" i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latin typeface="Calibri"/>
                          <a:cs typeface="Calibri"/>
                        </a:rPr>
                        <a:t>RESERVE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2,891,781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R="191135" algn="r">
                        <a:lnSpc>
                          <a:spcPts val="118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1,688,773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R="191135" algn="r">
                        <a:lnSpc>
                          <a:spcPts val="118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186,621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1,613,308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R="191135" algn="r">
                        <a:lnSpc>
                          <a:spcPts val="118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274,878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5,635,532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R="191770" algn="r">
                        <a:lnSpc>
                          <a:spcPts val="118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376,469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6,812,589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R="220345" algn="r">
                        <a:lnSpc>
                          <a:spcPts val="118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412,048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ts val="114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10.4%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05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58.7%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670"/>
                        </a:lnSpc>
                      </a:pPr>
                      <a:r>
                        <a:rPr sz="600" dirty="0">
                          <a:latin typeface="Tahoma"/>
                          <a:cs typeface="Tahoma"/>
                        </a:rPr>
                        <a:t>Includes</a:t>
                      </a:r>
                      <a:r>
                        <a:rPr sz="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dirty="0">
                          <a:latin typeface="Tahoma"/>
                          <a:cs typeface="Tahoma"/>
                        </a:rPr>
                        <a:t>Enterprise</a:t>
                      </a:r>
                      <a:r>
                        <a:rPr sz="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600" spc="-10" dirty="0">
                          <a:latin typeface="Tahoma"/>
                          <a:cs typeface="Tahoma"/>
                        </a:rPr>
                        <a:t>Funds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06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701,979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18415">
                        <a:lnSpc>
                          <a:spcPts val="1180"/>
                        </a:lnSpc>
                      </a:pPr>
                      <a:r>
                        <a:rPr sz="1000" i="1" dirty="0">
                          <a:latin typeface="Calibri"/>
                          <a:cs typeface="Calibri"/>
                        </a:rPr>
                        <a:t>PENSION</a:t>
                      </a:r>
                      <a:r>
                        <a:rPr sz="1000" i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latin typeface="Calibri"/>
                          <a:cs typeface="Calibri"/>
                        </a:rPr>
                        <a:t>RESERVE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144,001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159,087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165,142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185,367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183,746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45"/>
                        </a:lnSpc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0.4%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14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41,175,560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18415">
                        <a:lnSpc>
                          <a:spcPts val="1085"/>
                        </a:lnSpc>
                      </a:pPr>
                      <a:r>
                        <a:rPr sz="1000" i="1" spc="-25" dirty="0">
                          <a:latin typeface="Calibri"/>
                          <a:cs typeface="Calibri"/>
                        </a:rPr>
                        <a:t>CPA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08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1,172,580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08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1,360,343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2405" algn="r">
                        <a:lnSpc>
                          <a:spcPts val="108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1,511,630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08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1,747,054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08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1,513,896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320">
                        <a:lnSpc>
                          <a:spcPts val="1175"/>
                        </a:lnSpc>
                      </a:pPr>
                      <a:r>
                        <a:rPr sz="1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Enterprise</a:t>
                      </a:r>
                      <a:r>
                        <a:rPr sz="1000" u="sng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Funds</a:t>
                      </a:r>
                      <a:r>
                        <a:rPr sz="1000" u="sng" spc="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-</a:t>
                      </a:r>
                      <a:r>
                        <a:rPr sz="1000" u="sng" spc="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0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Retained</a:t>
                      </a:r>
                      <a:r>
                        <a:rPr sz="1000" u="sng" spc="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0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Earnings: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19050">
                        <a:lnSpc>
                          <a:spcPts val="1180"/>
                        </a:lnSpc>
                        <a:spcBef>
                          <a:spcPts val="15"/>
                        </a:spcBef>
                      </a:pPr>
                      <a:r>
                        <a:rPr sz="1000" i="1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000" i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latin typeface="Calibri"/>
                          <a:cs typeface="Calibri"/>
                        </a:rPr>
                        <a:t>SERVICES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8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24,577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8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1,006,373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8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1,494,300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8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1,844,038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ts val="118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1,572,104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46.1%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335" algn="r">
                        <a:lnSpc>
                          <a:spcPts val="118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3,412,796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19050">
                        <a:lnSpc>
                          <a:spcPts val="1160"/>
                        </a:lnSpc>
                      </a:pPr>
                      <a:r>
                        <a:rPr sz="1000" i="1" dirty="0">
                          <a:latin typeface="Calibri"/>
                          <a:cs typeface="Calibri"/>
                        </a:rPr>
                        <a:t>SEWER</a:t>
                      </a:r>
                      <a:r>
                        <a:rPr sz="1000" i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latin typeface="Calibri"/>
                          <a:cs typeface="Calibri"/>
                        </a:rPr>
                        <a:t>SERVICES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633,194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376,002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620,248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642,856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614,789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4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24.2%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2,540,168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L="18415">
                        <a:lnSpc>
                          <a:spcPts val="1125"/>
                        </a:lnSpc>
                      </a:pPr>
                      <a:r>
                        <a:rPr sz="1000" i="1" spc="-10" dirty="0">
                          <a:latin typeface="Calibri"/>
                          <a:cs typeface="Calibri"/>
                        </a:rPr>
                        <a:t>ELCAT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386,239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373,463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462,296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517,749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573,302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87.6%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216,500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i="1" spc="-10" dirty="0">
                          <a:latin typeface="Calibri"/>
                          <a:cs typeface="Calibri"/>
                        </a:rPr>
                        <a:t>STORMWATER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25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‐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59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‐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42,033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17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119,470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189,627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11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62.8%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09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301,750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33859" y="2790444"/>
            <a:ext cx="51815" cy="457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35000" y="7373364"/>
            <a:ext cx="144145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0"/>
              </a:lnSpc>
            </a:pPr>
            <a:r>
              <a:rPr sz="750" dirty="0">
                <a:latin typeface="Calibri"/>
                <a:cs typeface="Calibri"/>
              </a:rPr>
              <a:t>4/4/2023</a:t>
            </a:r>
            <a:r>
              <a:rPr sz="750" spc="114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FY24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Budget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‐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Level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2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‐</a:t>
            </a:r>
            <a:r>
              <a:rPr sz="750" spc="-25" dirty="0">
                <a:latin typeface="Calibri"/>
                <a:cs typeface="Calibri"/>
              </a:rPr>
              <a:t> TM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06286" y="7373364"/>
            <a:ext cx="56070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0"/>
              </a:lnSpc>
            </a:pPr>
            <a:r>
              <a:rPr sz="750" dirty="0">
                <a:latin typeface="Calibri"/>
                <a:cs typeface="Calibri"/>
              </a:rPr>
              <a:t>Page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3</a:t>
            </a:r>
            <a:r>
              <a:rPr sz="750" spc="1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of</a:t>
            </a:r>
            <a:r>
              <a:rPr sz="750" spc="315" dirty="0">
                <a:latin typeface="Calibri"/>
                <a:cs typeface="Calibri"/>
              </a:rPr>
              <a:t> </a:t>
            </a:r>
            <a:r>
              <a:rPr sz="750" spc="-25" dirty="0">
                <a:latin typeface="Calibri"/>
                <a:cs typeface="Calibri"/>
              </a:rPr>
              <a:t>31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9572" y="7330693"/>
            <a:ext cx="199707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1000" dirty="0">
                <a:latin typeface="Calibri"/>
                <a:cs typeface="Calibri"/>
              </a:rPr>
              <a:t>4/4/2023</a:t>
            </a:r>
            <a:r>
              <a:rPr sz="1000" spc="30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FY24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Budget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‐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Level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‐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TM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7244" y="7330693"/>
            <a:ext cx="76454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1000" dirty="0">
                <a:latin typeface="Calibri"/>
                <a:cs typeface="Calibri"/>
              </a:rPr>
              <a:t>Page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4</a:t>
            </a:r>
            <a:r>
              <a:rPr sz="1000" spc="2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484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31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4651" y="745236"/>
          <a:ext cx="8725533" cy="4845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2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 marL="43815">
                        <a:lnSpc>
                          <a:spcPts val="2235"/>
                        </a:lnSpc>
                      </a:pPr>
                      <a:r>
                        <a:rPr sz="2350" b="1" dirty="0">
                          <a:latin typeface="Calibri"/>
                          <a:cs typeface="Calibri"/>
                        </a:rPr>
                        <a:t>RESERVES</a:t>
                      </a:r>
                      <a:r>
                        <a:rPr sz="23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b="1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23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b="1" dirty="0">
                          <a:latin typeface="Calibri"/>
                          <a:cs typeface="Calibri"/>
                        </a:rPr>
                        <a:t>FY23</a:t>
                      </a:r>
                      <a:r>
                        <a:rPr sz="23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b="1" spc="-10" dirty="0">
                          <a:latin typeface="Calibri"/>
                          <a:cs typeface="Calibri"/>
                        </a:rPr>
                        <a:t>ACTIVITY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marL="33020">
                        <a:lnSpc>
                          <a:spcPts val="1825"/>
                        </a:lnSpc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Free</a:t>
                      </a:r>
                      <a:r>
                        <a:rPr sz="17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>
                          <a:latin typeface="Calibri"/>
                          <a:cs typeface="Calibri"/>
                        </a:rPr>
                        <a:t>Cash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Certified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7.1.22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69215" algn="r">
                        <a:lnSpc>
                          <a:spcPct val="100000"/>
                        </a:lnSpc>
                        <a:tabLst>
                          <a:tab pos="743585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6,812,589.00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Municipal</a:t>
                      </a:r>
                      <a:r>
                        <a:rPr sz="13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Broadband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11/10/2022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710"/>
                        </a:spcBef>
                        <a:tabLst>
                          <a:tab pos="954405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35,000.00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017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26670">
                        <a:lnSpc>
                          <a:spcPts val="154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Town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Manager's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budget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$150,000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free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cash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55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12/13/2022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545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545"/>
                        </a:lnSpc>
                        <a:tabLst>
                          <a:tab pos="869315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150,000.00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6670">
                        <a:lnSpc>
                          <a:spcPts val="153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Purchase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Building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54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12/13/2022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535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535"/>
                        </a:lnSpc>
                        <a:tabLst>
                          <a:tab pos="742950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2,400,000.00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670">
                        <a:lnSpc>
                          <a:spcPts val="154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Rec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Dept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scheduling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system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56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12/13/2022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545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545"/>
                        </a:lnSpc>
                        <a:tabLst>
                          <a:tab pos="1040130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5,980.00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26670">
                        <a:lnSpc>
                          <a:spcPts val="142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Prior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Year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Bills‐DPW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IT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ts val="143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12/13/2022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425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425"/>
                        </a:lnSpc>
                        <a:tabLst>
                          <a:tab pos="955040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46,632.99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marL="26670">
                        <a:lnSpc>
                          <a:spcPts val="142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$210,000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free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cash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DPW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Town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utilities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ts val="143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2/14/2023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425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425"/>
                        </a:lnSpc>
                        <a:tabLst>
                          <a:tab pos="869315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210,000.00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6670">
                        <a:lnSpc>
                          <a:spcPts val="153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$15,303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free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cash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diff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price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Van#47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ts val="154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2/14/2023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530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530"/>
                        </a:lnSpc>
                        <a:tabLst>
                          <a:tab pos="955040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15,303.00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6670">
                        <a:lnSpc>
                          <a:spcPts val="154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Veterans'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overage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285" algn="r">
                        <a:lnSpc>
                          <a:spcPts val="155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3/20/2023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545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545"/>
                        </a:lnSpc>
                        <a:tabLst>
                          <a:tab pos="1040130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9,321.00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26670">
                        <a:lnSpc>
                          <a:spcPts val="142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Allen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Landfill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closure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work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43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3/20/2023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425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425"/>
                        </a:lnSpc>
                        <a:tabLst>
                          <a:tab pos="955040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14,600.00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26670">
                        <a:lnSpc>
                          <a:spcPts val="142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Firearm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Evidence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Lockers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Police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Dept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43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3/20/2023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425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425"/>
                        </a:lnSpc>
                        <a:tabLst>
                          <a:tab pos="955040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24,222.41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26670">
                        <a:lnSpc>
                          <a:spcPts val="142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Furniture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Renovations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Police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Dept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43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3/20/2023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425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425"/>
                        </a:lnSpc>
                        <a:tabLst>
                          <a:tab pos="955040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13,121.00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26670">
                        <a:lnSpc>
                          <a:spcPts val="153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FEMA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Fire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Truck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Grant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5%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Town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Match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54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3/20/2023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535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ts val="1535"/>
                        </a:lnSpc>
                        <a:tabLst>
                          <a:tab pos="955040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37,619.05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26670">
                        <a:lnSpc>
                          <a:spcPts val="142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FEMA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Fire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Truck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Grant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Town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Portion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43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3/20/2023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ts val="1425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425"/>
                        </a:lnSpc>
                        <a:tabLst>
                          <a:tab pos="869315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183,711.00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L="26034">
                        <a:lnSpc>
                          <a:spcPts val="154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Votes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540"/>
                        </a:lnSpc>
                        <a:tabLst>
                          <a:tab pos="743585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3,145,510.45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27305">
                        <a:lnSpc>
                          <a:spcPts val="1515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Remaining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ts val="1515"/>
                        </a:lnSpc>
                        <a:tabLst>
                          <a:tab pos="735330" algn="l"/>
                        </a:tabLst>
                      </a:pPr>
                      <a:r>
                        <a:rPr sz="1300" b="1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3,667,078.55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545"/>
                        </a:lnSpc>
                        <a:tabLst>
                          <a:tab pos="334645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473,877.40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54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Gen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Budget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Adj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4651" y="745236"/>
          <a:ext cx="8727440" cy="2457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3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434">
                <a:tc>
                  <a:txBody>
                    <a:bodyPr/>
                    <a:lstStyle/>
                    <a:p>
                      <a:pPr marL="43815">
                        <a:lnSpc>
                          <a:spcPts val="2235"/>
                        </a:lnSpc>
                      </a:pPr>
                      <a:r>
                        <a:rPr sz="2350" b="1" dirty="0">
                          <a:latin typeface="Calibri"/>
                          <a:cs typeface="Calibri"/>
                        </a:rPr>
                        <a:t>RESERVES</a:t>
                      </a:r>
                      <a:r>
                        <a:rPr sz="23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b="1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23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b="1" dirty="0">
                          <a:latin typeface="Calibri"/>
                          <a:cs typeface="Calibri"/>
                        </a:rPr>
                        <a:t>FY23</a:t>
                      </a:r>
                      <a:r>
                        <a:rPr sz="23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b="1" spc="-10" dirty="0">
                          <a:latin typeface="Calibri"/>
                          <a:cs typeface="Calibri"/>
                        </a:rPr>
                        <a:t>ACTIVITY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700" b="1" spc="-10" dirty="0">
                          <a:latin typeface="Calibri"/>
                          <a:cs typeface="Calibri"/>
                        </a:rPr>
                        <a:t>Enterprise</a:t>
                      </a:r>
                      <a:r>
                        <a:rPr sz="1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1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1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>
                          <a:latin typeface="Calibri"/>
                          <a:cs typeface="Calibri"/>
                        </a:rPr>
                        <a:t>Water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Certified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7.1.22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69215" algn="r">
                        <a:lnSpc>
                          <a:spcPct val="100000"/>
                        </a:lnSpc>
                        <a:tabLst>
                          <a:tab pos="743585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1,572,104.00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SRF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Loan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2/14/2023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710"/>
                        </a:spcBef>
                        <a:tabLst>
                          <a:tab pos="869315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250,000.00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017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L="27305">
                        <a:lnSpc>
                          <a:spcPts val="142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25%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Tighe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Bond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Design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Fee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Chestnut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Street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Pump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ts val="143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3/20/2023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425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FY23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425"/>
                        </a:lnSpc>
                        <a:tabLst>
                          <a:tab pos="954405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41,700.00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27305">
                        <a:lnSpc>
                          <a:spcPts val="154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Votes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ts val="1540"/>
                        </a:lnSpc>
                        <a:tabLst>
                          <a:tab pos="869950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291,700.00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27305">
                        <a:lnSpc>
                          <a:spcPts val="1515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Remaining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ts val="1515"/>
                        </a:lnSpc>
                        <a:tabLst>
                          <a:tab pos="735965" algn="l"/>
                        </a:tabLst>
                      </a:pPr>
                      <a:r>
                        <a:rPr sz="1300" b="1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1,280,404.00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59383" y="3678430"/>
            <a:ext cx="2164080" cy="51180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10"/>
              </a:spcBef>
            </a:pPr>
            <a:r>
              <a:rPr sz="1700" b="1" spc="-10" dirty="0">
                <a:latin typeface="Calibri"/>
                <a:cs typeface="Calibri"/>
              </a:rPr>
              <a:t>Enterprise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Fund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‐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Sewer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dirty="0">
                <a:latin typeface="Calibri"/>
                <a:cs typeface="Calibri"/>
              </a:rPr>
              <a:t>Certified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7.1.22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5634" y="3963415"/>
            <a:ext cx="7924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Calibri"/>
                <a:cs typeface="Calibri"/>
              </a:rPr>
              <a:t>614,789.00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28" y="3963415"/>
            <a:ext cx="11112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Calibri"/>
                <a:cs typeface="Calibri"/>
              </a:rPr>
              <a:t>$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400" y="4603498"/>
            <a:ext cx="79819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latin typeface="Calibri"/>
                <a:cs typeface="Calibri"/>
              </a:rPr>
              <a:t>Total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Votes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59712" y="4603498"/>
            <a:ext cx="7683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5" dirty="0">
                <a:latin typeface="Calibri"/>
                <a:cs typeface="Calibri"/>
              </a:rPr>
              <a:t>‐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44" y="4603498"/>
            <a:ext cx="11112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Calibri"/>
                <a:cs typeface="Calibri"/>
              </a:rPr>
              <a:t>$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417" y="5027175"/>
            <a:ext cx="76390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-10" dirty="0">
                <a:latin typeface="Calibri"/>
                <a:cs typeface="Calibri"/>
              </a:rPr>
              <a:t>Remaining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1082" y="5027175"/>
            <a:ext cx="7956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-10" dirty="0">
                <a:latin typeface="Calibri"/>
                <a:cs typeface="Calibri"/>
              </a:rPr>
              <a:t>614,789.00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6973" y="5027175"/>
            <a:ext cx="11112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10" dirty="0">
                <a:latin typeface="Calibri"/>
                <a:cs typeface="Calibri"/>
              </a:rPr>
              <a:t>$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4651" y="4616196"/>
            <a:ext cx="8728075" cy="10795"/>
          </a:xfrm>
          <a:custGeom>
            <a:avLst/>
            <a:gdLst/>
            <a:ahLst/>
            <a:cxnLst/>
            <a:rect l="l" t="t" r="r" b="b"/>
            <a:pathLst>
              <a:path w="8728075" h="10795">
                <a:moveTo>
                  <a:pt x="8727948" y="10667"/>
                </a:moveTo>
                <a:lnTo>
                  <a:pt x="8727948" y="0"/>
                </a:lnTo>
                <a:lnTo>
                  <a:pt x="0" y="0"/>
                </a:lnTo>
                <a:lnTo>
                  <a:pt x="0" y="10668"/>
                </a:lnTo>
                <a:lnTo>
                  <a:pt x="8727948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4651" y="5042915"/>
            <a:ext cx="8728075" cy="10795"/>
          </a:xfrm>
          <a:custGeom>
            <a:avLst/>
            <a:gdLst/>
            <a:ahLst/>
            <a:cxnLst/>
            <a:rect l="l" t="t" r="r" b="b"/>
            <a:pathLst>
              <a:path w="8728075" h="10795">
                <a:moveTo>
                  <a:pt x="8727948" y="10668"/>
                </a:moveTo>
                <a:lnTo>
                  <a:pt x="8727948" y="0"/>
                </a:lnTo>
                <a:lnTo>
                  <a:pt x="0" y="0"/>
                </a:lnTo>
                <a:lnTo>
                  <a:pt x="0" y="10668"/>
                </a:lnTo>
                <a:lnTo>
                  <a:pt x="8727948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651" y="5257800"/>
            <a:ext cx="8728075" cy="21590"/>
          </a:xfrm>
          <a:custGeom>
            <a:avLst/>
            <a:gdLst/>
            <a:ahLst/>
            <a:cxnLst/>
            <a:rect l="l" t="t" r="r" b="b"/>
            <a:pathLst>
              <a:path w="8728075" h="21589">
                <a:moveTo>
                  <a:pt x="8727948" y="21336"/>
                </a:moveTo>
                <a:lnTo>
                  <a:pt x="8727948" y="0"/>
                </a:lnTo>
                <a:lnTo>
                  <a:pt x="0" y="0"/>
                </a:lnTo>
                <a:lnTo>
                  <a:pt x="0" y="21336"/>
                </a:lnTo>
                <a:lnTo>
                  <a:pt x="8727948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9572" y="7330693"/>
            <a:ext cx="199707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1000" dirty="0">
                <a:latin typeface="Calibri"/>
                <a:cs typeface="Calibri"/>
              </a:rPr>
              <a:t>4/4/2023</a:t>
            </a:r>
            <a:r>
              <a:rPr sz="1000" spc="30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FY24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Budget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‐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Level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‐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TM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57244" y="7330693"/>
            <a:ext cx="76454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1000" dirty="0">
                <a:latin typeface="Calibri"/>
                <a:cs typeface="Calibri"/>
              </a:rPr>
              <a:t>Page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5</a:t>
            </a:r>
            <a:r>
              <a:rPr sz="1000" spc="2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484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31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39572" y="7330693"/>
            <a:ext cx="199707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1000" dirty="0">
                <a:latin typeface="Calibri"/>
                <a:cs typeface="Calibri"/>
              </a:rPr>
              <a:t>4/4/2023</a:t>
            </a:r>
            <a:r>
              <a:rPr sz="1000" spc="30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FY24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Budget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‐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Level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‐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TM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57244" y="7330693"/>
            <a:ext cx="76454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1000" dirty="0">
                <a:latin typeface="Calibri"/>
                <a:cs typeface="Calibri"/>
              </a:rPr>
              <a:t>Page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6</a:t>
            </a:r>
            <a:r>
              <a:rPr sz="1000" spc="2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484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31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RESERVES</a:t>
            </a:r>
            <a:r>
              <a:rPr spc="-25" dirty="0"/>
              <a:t> </a:t>
            </a:r>
            <a:r>
              <a:rPr dirty="0"/>
              <a:t>‐</a:t>
            </a:r>
            <a:r>
              <a:rPr spc="-25" dirty="0"/>
              <a:t> </a:t>
            </a:r>
            <a:r>
              <a:rPr dirty="0"/>
              <a:t>FY23</a:t>
            </a:r>
            <a:r>
              <a:rPr spc="-25" dirty="0"/>
              <a:t> </a:t>
            </a:r>
            <a:r>
              <a:rPr spc="-10" dirty="0"/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9383" y="1188214"/>
            <a:ext cx="2156460" cy="51180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10"/>
              </a:spcBef>
            </a:pPr>
            <a:r>
              <a:rPr sz="1700" b="1" spc="-10" dirty="0">
                <a:latin typeface="Calibri"/>
                <a:cs typeface="Calibri"/>
              </a:rPr>
              <a:t>Enterprise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Fund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‐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ELCAT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dirty="0">
                <a:latin typeface="Calibri"/>
                <a:cs typeface="Calibri"/>
              </a:rPr>
              <a:t>Certified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7.1.22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5718" y="1473200"/>
            <a:ext cx="7924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latin typeface="Calibri"/>
                <a:cs typeface="Calibri"/>
              </a:rPr>
              <a:t>573,302.00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62" y="1473200"/>
            <a:ext cx="11112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Calibri"/>
                <a:cs typeface="Calibri"/>
              </a:rPr>
              <a:t>$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4651" y="2131314"/>
          <a:ext cx="8728709" cy="2537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084">
                <a:tc>
                  <a:txBody>
                    <a:bodyPr/>
                    <a:lstStyle/>
                    <a:p>
                      <a:pPr marL="27305">
                        <a:lnSpc>
                          <a:spcPts val="154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Votes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56590" algn="r">
                        <a:lnSpc>
                          <a:spcPts val="154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$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40665" algn="r">
                        <a:lnSpc>
                          <a:spcPts val="154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‐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27305">
                        <a:lnSpc>
                          <a:spcPts val="1515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Remaining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67255">
                        <a:lnSpc>
                          <a:spcPts val="1515"/>
                        </a:lnSpc>
                        <a:tabLst>
                          <a:tab pos="3031490" algn="l"/>
                        </a:tabLst>
                      </a:pPr>
                      <a:r>
                        <a:rPr sz="1300" b="1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573,302.00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700" b="1" spc="-10" dirty="0">
                          <a:latin typeface="Calibri"/>
                          <a:cs typeface="Calibri"/>
                        </a:rPr>
                        <a:t>Enterprise</a:t>
                      </a:r>
                      <a:r>
                        <a:rPr sz="1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1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1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Stormwater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Certified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7.1.22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65985">
                        <a:lnSpc>
                          <a:spcPct val="100000"/>
                        </a:lnSpc>
                        <a:tabLst>
                          <a:tab pos="3035935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189,627.00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27305">
                        <a:lnSpc>
                          <a:spcPts val="154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Votes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65985">
                        <a:lnSpc>
                          <a:spcPts val="1540"/>
                        </a:lnSpc>
                        <a:tabLst>
                          <a:tab pos="3580129" algn="l"/>
                        </a:tabLst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spc="-50" dirty="0">
                          <a:latin typeface="Calibri"/>
                          <a:cs typeface="Calibri"/>
                        </a:rPr>
                        <a:t>‐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27305">
                        <a:lnSpc>
                          <a:spcPts val="1515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Remaining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67255">
                        <a:lnSpc>
                          <a:spcPts val="1515"/>
                        </a:lnSpc>
                        <a:tabLst>
                          <a:tab pos="3031490" algn="l"/>
                        </a:tabLst>
                      </a:pPr>
                      <a:r>
                        <a:rPr sz="1300" b="1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189,627.00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38048" y="7354696"/>
            <a:ext cx="170307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4/4/2023</a:t>
            </a:r>
            <a:r>
              <a:rPr sz="850" spc="2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FY24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Budget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Level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TM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9337" y="7354696"/>
            <a:ext cx="71755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Page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7</a:t>
            </a:r>
            <a:r>
              <a:rPr sz="850" spc="229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440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31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4812" y="656335"/>
            <a:ext cx="3121660" cy="4140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sz="1400" b="1" dirty="0">
                <a:latin typeface="Calibri"/>
                <a:cs typeface="Calibri"/>
              </a:rPr>
              <a:t>Town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East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Longmeadow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dirty="0">
                <a:latin typeface="Calibri"/>
                <a:cs typeface="Calibri"/>
              </a:rPr>
              <a:t>FY2024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BUDGET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PROJECTION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WITH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HISTORICAL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COMPARISON</a:t>
            </a:r>
            <a:endParaRPr sz="95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0080" y="1382267"/>
          <a:ext cx="11362685" cy="528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9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40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1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312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55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6090">
                <a:tc>
                  <a:txBody>
                    <a:bodyPr/>
                    <a:lstStyle/>
                    <a:p>
                      <a:pPr marL="19685">
                        <a:lnSpc>
                          <a:spcPts val="11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ACCOUNTS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FOR: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2020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2021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2022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9370" marR="349885">
                        <a:lnSpc>
                          <a:spcPct val="1085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ORIGINAL BUDGET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9370" marR="412115">
                        <a:lnSpc>
                          <a:spcPct val="1085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REVISED BUDGET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2024</a:t>
                      </a:r>
                      <a:r>
                        <a:rPr sz="95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PROJECTION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9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DEPT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2024</a:t>
                      </a:r>
                      <a:r>
                        <a:rPr sz="95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PROJECTION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LEVEL 2 ‐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5" dirty="0">
                          <a:latin typeface="Calibri"/>
                          <a:cs typeface="Calibri"/>
                        </a:rPr>
                        <a:t>MGR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DOLLAR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28575">
                        <a:lnSpc>
                          <a:spcPts val="1870"/>
                        </a:lnSpc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TOWN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87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DEPARTMENTS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19685">
                        <a:lnSpc>
                          <a:spcPts val="104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ts val="104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TOWN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COUNCIL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4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47,569.68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4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41,754.86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4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48,363.73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4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27,682.95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4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41,600.00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4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41,600.00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4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44,460.00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4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44,460.00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04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2,860.00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TOWN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MANAGER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246,576.30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206,412.58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225,411.35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245,062.54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205,802.00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355,801.74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331,951.74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331,951.74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(23,850.00)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RESERVE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TRANSFER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112,000.00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112,000.00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112,000.00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112,000.00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ACCOUNTING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282,137.50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289,484.71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371,643.30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287,936.71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462,732.09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462,732.09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475,161.83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475,161.83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12,429.74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ASSESSORS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222,212.11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181,817.03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168,105.58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175,586.33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301,778.00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301,778.42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308,354.11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308,354.11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6,575.69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TREASURER/COLLECTOR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306,097.79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310,521.92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333,067.82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263,441.04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402,241.32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402,241.32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412,112.36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416,922.70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14,681.38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LEGAL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SERVICES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216,345.44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88,128.02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123,945.85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102,833.26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172,401.85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172,401.85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171,000.00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171,000.00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(1,401.85)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HUMAN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RESOURCES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110,624.00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195,695.19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215,553.74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197,254.48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294,383.00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294,383.00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306,548.44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305,548.44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11,165.44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12395" algn="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INFORMATION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TECHNOLOGY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855,842.63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874,771.90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1,008,554.24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882,836.97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1,075,597.00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1,082,776.19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1,221,770.00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1,221,770.00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138,993.81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TOWN/COUNCIL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CLERK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211,259.76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226,619.76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253,724.33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179,784.86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244,215.99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244,215.99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249,218.92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249,218.92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5,002.93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ELECTIONS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15,852.56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38,662.31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16,899.02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27,004.88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56,830.00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56,830.00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82,440.00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73,565.00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16,735.00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PLANNING/ZONING/CONSER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133,294.16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107,833.59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104,365.78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98,176.00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148,026.31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148,026.31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149,885.11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149,885.11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1,858.80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POLICE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DEPARTMENT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2,837,491.32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2,914,306.30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3,005,799.67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2,386,939.56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3,303,055.23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3,340,398.64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3,492,014.69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3,495,414.69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155,016.05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FIRE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DEPARTMENT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1,776,675.82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1,701,952.86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1,612,851.33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1,188,946.33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1,654,005.77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1,654,005.77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1,693,566.30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1,693,566.30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39,560.53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8415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BUILDING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INSPECTOR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212,610.64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241,409.20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248,800.90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170,166.85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262,065.26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262,065.26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261,644.00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261,644.00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(421.26)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0904" y="0"/>
            <a:ext cx="7626350" cy="10058400"/>
            <a:chOff x="146304" y="0"/>
            <a:chExt cx="7626350" cy="1005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304" y="0"/>
              <a:ext cx="7626096" cy="10058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823" y="1184147"/>
              <a:ext cx="5961888" cy="75940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38048" y="7354696"/>
            <a:ext cx="170307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4/4/2023</a:t>
            </a:r>
            <a:r>
              <a:rPr sz="850" spc="2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FY24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Budget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Level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TM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9337" y="7354696"/>
            <a:ext cx="71755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Page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8</a:t>
            </a:r>
            <a:r>
              <a:rPr sz="850" spc="229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440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31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4812" y="656335"/>
            <a:ext cx="3121660" cy="4140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sz="1400" b="1" dirty="0">
                <a:latin typeface="Calibri"/>
                <a:cs typeface="Calibri"/>
              </a:rPr>
              <a:t>Town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East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Longmeadow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dirty="0">
                <a:latin typeface="Calibri"/>
                <a:cs typeface="Calibri"/>
              </a:rPr>
              <a:t>FY2024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BUDGET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PROJECTION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WITH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HISTORICAL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COMPARISON</a:t>
            </a:r>
            <a:endParaRPr sz="95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0080" y="1382267"/>
          <a:ext cx="11353161" cy="565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99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99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42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66090">
                <a:tc>
                  <a:txBody>
                    <a:bodyPr/>
                    <a:lstStyle/>
                    <a:p>
                      <a:pPr marL="19685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ACCOUNTS</a:t>
                      </a:r>
                      <a:r>
                        <a:rPr sz="9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FOR: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2020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2021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2022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9370" marR="349885">
                        <a:lnSpc>
                          <a:spcPct val="1085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ORIGINAL BUDGET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9370" marR="412115">
                        <a:lnSpc>
                          <a:spcPct val="1085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REVISED BUDGET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2024</a:t>
                      </a:r>
                      <a:r>
                        <a:rPr sz="95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PROJECTION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9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DEPT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2024</a:t>
                      </a:r>
                      <a:r>
                        <a:rPr sz="95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PROJECTION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LEVEL 2 ‐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5" dirty="0">
                          <a:latin typeface="Calibri"/>
                          <a:cs typeface="Calibri"/>
                        </a:rPr>
                        <a:t>MGR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DOLLAR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East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Longmeadow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Dispatch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192,164.86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127,976.25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158115" algn="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158115" algn="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148,963.00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148,963.00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90,604.50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90,604.50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1397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(58,358.50)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HIGHWAY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1,546,912.60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1,529,274.78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1,401,631.50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963,618.00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1,896,878.00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1,746,878.26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1,936,039.51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2,005,712.31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258,834.05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BUILDING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FACILITIES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749,947.75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741,960.54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777,318.87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631,944.01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891,105.65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891,105.65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960,102.64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960,102.64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68,996.99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SNOW &amp;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ICE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235,417.80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272,776.88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323,149.91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245,530.40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148,172.00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148,172.00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148,172.00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148,172.00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TOWN &amp; SCHOOL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UTILITIE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1,101,715.69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939,069.68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975,399.70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1,085,060.05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1,319,100.00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1,718,554.07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1,770,480.00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1,770,480.00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51,925.93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TRASH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COLLECTION/DISPO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930,385.18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968,330.25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946,660.31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1,343,819.77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1,377,098.50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1,377,098.50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1,508,609.30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1,508,609.30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131,510.80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WASTE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COLLECTION/DISPO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80,510.09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88,737.07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89,626.66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51,723.49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108,212.00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108,212.00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130,376.00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130,376.00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22,164.00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9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DEPARTMENT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270,385.69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266,354.22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267,779.65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232,691.99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332,675.56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347,275.56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391,189.73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321,516.93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460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(25,758.63)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COUNCIL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AGING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334,001.24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276,844.68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314,812.69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256,579.12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355,668.23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355,668.23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400,957.78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400,957.78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45,289.55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VETERANS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SERVICES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116,911.29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93,125.24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119,237.03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134,973.62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152,416.00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161,737.00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152,717.00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171,028.00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9,291.00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PUBLIC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LIBRARY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749,601.60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728,730.48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809,943.23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657,643.68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871,555.84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871,555.84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175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892,714.12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909,750.59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38,194.75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RECREATION</a:t>
                      </a:r>
                      <a:r>
                        <a:rPr sz="9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DEPARTMENT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219,889.29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175,134.01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231,808.96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170,946.67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296,538.00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302,518.20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307,722.50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307,722.50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5,204.30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CELEBRATION/CULT/HISTO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24,741.23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943.82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28,096.48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27,440.30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27,125.00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27,125.00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26,975.00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26,975.00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(150.00)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RETIREMENT</a:t>
                      </a:r>
                      <a:r>
                        <a:rPr sz="9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DEBT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2,359,351.20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2,260,525.57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1,372,645.12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1,152,548.58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1,311,092.00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1,311,092.00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1,207,660.90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1,207,660.90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(103,431.10)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INTEREST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ON LONG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TERM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429,187.33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334,313.86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322,158.05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275,255.97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364,491.74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364,491.74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278,652.17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278,652.17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(85,839.57)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9050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INTEREST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ON SHORT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TERM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1,875.00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25,194.42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11,182.85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7780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38048" y="7354696"/>
            <a:ext cx="170307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4/4/2023</a:t>
            </a:r>
            <a:r>
              <a:rPr sz="850" spc="2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FY24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Budget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Level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TM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9337" y="7354696"/>
            <a:ext cx="71755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Page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9</a:t>
            </a:r>
            <a:r>
              <a:rPr sz="850" spc="229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440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31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4812" y="656335"/>
            <a:ext cx="3121660" cy="4140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sz="1400" b="1" dirty="0">
                <a:latin typeface="Calibri"/>
                <a:cs typeface="Calibri"/>
              </a:rPr>
              <a:t>Town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East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Longmeadow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dirty="0">
                <a:latin typeface="Calibri"/>
                <a:cs typeface="Calibri"/>
              </a:rPr>
              <a:t>FY2024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BUDGET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PROJECTION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WITH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HISTORICAL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COMPARISON</a:t>
            </a:r>
            <a:endParaRPr sz="95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3663" y="1382267"/>
          <a:ext cx="11415395" cy="5027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45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6090">
                <a:tc>
                  <a:txBody>
                    <a:bodyPr/>
                    <a:lstStyle/>
                    <a:p>
                      <a:pPr marL="45720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ACCOUNTS</a:t>
                      </a:r>
                      <a:r>
                        <a:rPr sz="9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FOR: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2020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2021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2022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6830" marR="352425">
                        <a:lnSpc>
                          <a:spcPct val="1084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ORIGINAL BUDGET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6830" marR="414655">
                        <a:lnSpc>
                          <a:spcPct val="1084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REVISED BUDGET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2024</a:t>
                      </a:r>
                      <a:r>
                        <a:rPr sz="95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PROJECTION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9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DEPT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2024</a:t>
                      </a:r>
                      <a:r>
                        <a:rPr sz="95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PROJECTION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LEVEL 2 ‐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5" dirty="0">
                          <a:latin typeface="Calibri"/>
                          <a:cs typeface="Calibri"/>
                        </a:rPr>
                        <a:t>MGR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DOLLAR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tabLst>
                          <a:tab pos="1028700" algn="l"/>
                        </a:tabLst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EMPLOYEE</a:t>
                      </a:r>
                      <a:r>
                        <a:rPr sz="9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BENEFITS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429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505,537.46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429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530,893.91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429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536,457.90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429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403,232.06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4925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583,704.30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4925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583,703.39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3655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595,325.00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429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595,325.00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72390" algn="r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11,621.61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89"/>
                        </a:spcBef>
                        <a:tabLst>
                          <a:tab pos="1028700" algn="l"/>
                        </a:tabLst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WORKERS'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COMPENSATION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248,263.64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332,579.16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252,012.55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208,179.19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228,033.00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228,033.00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241,714.98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241,714.98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13,681.98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89"/>
                        </a:spcBef>
                        <a:tabLst>
                          <a:tab pos="1028700" algn="l"/>
                        </a:tabLst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HEALTH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INSURANCE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6,110,816.88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6,277,446.92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6,526,940.56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8,113,234.97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8,019,159.88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8,019,159.88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8,372,154.00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8,372,154.00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352,994.12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89"/>
                        </a:spcBef>
                        <a:tabLst>
                          <a:tab pos="1028700" algn="l"/>
                        </a:tabLst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LIABILITY</a:t>
                      </a:r>
                      <a:r>
                        <a:rPr sz="9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INSURANCE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281,082.39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325,722.15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432,351.51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406,214.51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400,226.00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400,226.00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487,371.00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487,371.00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87,145.00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89"/>
                        </a:spcBef>
                        <a:tabLst>
                          <a:tab pos="1028065" algn="l"/>
                        </a:tabLst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RETIREMENT</a:t>
                      </a:r>
                      <a:r>
                        <a:rPr sz="9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CONTRIBUTIO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3,351,681.15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3,880,837.46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4,060,222.38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4,406,977.93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4,406,977.93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4,406,977.93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4,919,962.54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4,962,309.64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555,331.71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89"/>
                        </a:spcBef>
                        <a:tabLst>
                          <a:tab pos="1028065" algn="l"/>
                        </a:tabLst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PVPC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2,600.25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2,665.17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2,731.66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2,926.41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2,926.41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2,926.41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2,926.41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2,999.63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73.22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45720">
                        <a:lnSpc>
                          <a:spcPts val="1100"/>
                        </a:lnSpc>
                        <a:tabLst>
                          <a:tab pos="1028700" algn="l"/>
                        </a:tabLst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GRAND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TOWN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27,315,694.32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27,575,487.33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27,553,265.78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27,015,376.33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32,028,852.86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32,502,730.24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34,184,554.58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34,260,657.71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1,757,927.47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marL="45720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ACCOUNTS</a:t>
                      </a:r>
                      <a:r>
                        <a:rPr sz="9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FOR: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2024</a:t>
                      </a:r>
                      <a:r>
                        <a:rPr sz="95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PROJECTION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2024</a:t>
                      </a:r>
                      <a:r>
                        <a:rPr sz="95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PROJECTION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DOLLAR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05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ORIGINAL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6830">
                        <a:lnSpc>
                          <a:spcPts val="1140"/>
                        </a:lnSpc>
                        <a:spcBef>
                          <a:spcPts val="95"/>
                        </a:spcBef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BUDGET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05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REVISED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6830">
                        <a:lnSpc>
                          <a:spcPts val="1140"/>
                        </a:lnSpc>
                        <a:spcBef>
                          <a:spcPts val="95"/>
                        </a:spcBef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BUDGET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9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DEPT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LEVEL 2 ‐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5" dirty="0">
                          <a:latin typeface="Calibri"/>
                          <a:cs typeface="Calibri"/>
                        </a:rPr>
                        <a:t>MGR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55244">
                        <a:lnSpc>
                          <a:spcPts val="179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DEPARTMENTS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50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8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0" dirty="0">
                          <a:latin typeface="Calibri"/>
                          <a:cs typeface="Calibri"/>
                        </a:rPr>
                        <a:t>SALARIE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21,349,273.07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21,271,452.76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21,650,209.60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22,324,724.94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23,065,028.00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23,065,028.00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23,601,098.00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23,601,098.00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536,070.00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dirty="0">
                          <a:latin typeface="Calibri"/>
                          <a:cs typeface="Calibri"/>
                        </a:rPr>
                        <a:t>CLERICAL</a:t>
                      </a:r>
                      <a:r>
                        <a:rPr sz="8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0" dirty="0">
                          <a:latin typeface="Calibri"/>
                          <a:cs typeface="Calibri"/>
                        </a:rPr>
                        <a:t>SALARIES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914,217.51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910,668.69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1,000,611.38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963,835.88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979,704.00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979,704.00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998,882.00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998,882.00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19,178.00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0" dirty="0">
                          <a:latin typeface="Calibri"/>
                          <a:cs typeface="Calibri"/>
                        </a:rPr>
                        <a:t>SALARIES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3,479,193.48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3,257,260.37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3,528,494.91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3,391,620.80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3,839,397.30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3,839,397.30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4,260,637.00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4,260,637.00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421,239.70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50" dirty="0">
                          <a:latin typeface="Calibri"/>
                          <a:cs typeface="Calibri"/>
                        </a:rPr>
                        <a:t>CONTRACTED</a:t>
                      </a:r>
                      <a:r>
                        <a:rPr sz="8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0" dirty="0">
                          <a:latin typeface="Calibri"/>
                          <a:cs typeface="Calibri"/>
                        </a:rPr>
                        <a:t>SERVICES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2,617,471.42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2,492,439.54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2,407,217.68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2,840,801.59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3,041,501.70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3,041,501.70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2,979,319.00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2,979,319.00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(62,182.70)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44450">
                        <a:lnSpc>
                          <a:spcPts val="99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SUPPLIES/MATERIALS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9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436,702.79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9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518,960.02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9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710,055.51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9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333,011.27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9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592,264.79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9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592,264.79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9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667,260.00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ts val="990"/>
                        </a:lnSpc>
                        <a:spcBef>
                          <a:spcPts val="59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667,260.00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7493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74,995.21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38048" y="7354696"/>
            <a:ext cx="170307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4/4/2023</a:t>
            </a:r>
            <a:r>
              <a:rPr sz="850" spc="2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FY24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Budget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Level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TM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9337" y="7354696"/>
            <a:ext cx="71755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Page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10</a:t>
            </a:r>
            <a:r>
              <a:rPr sz="850" spc="229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440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31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4812" y="656335"/>
            <a:ext cx="3121660" cy="4140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sz="1400" b="1" dirty="0">
                <a:latin typeface="Calibri"/>
                <a:cs typeface="Calibri"/>
              </a:rPr>
              <a:t>Town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East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Longmeadow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dirty="0">
                <a:latin typeface="Calibri"/>
                <a:cs typeface="Calibri"/>
              </a:rPr>
              <a:t>FY2024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BUDGET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PROJECTION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WITH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HISTORICAL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COMPARISON</a:t>
            </a:r>
            <a:endParaRPr sz="95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0132" y="1382267"/>
          <a:ext cx="11367769" cy="4661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36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6090">
                <a:tc>
                  <a:txBody>
                    <a:bodyPr/>
                    <a:lstStyle/>
                    <a:p>
                      <a:pPr marL="19685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ACCOUNTS</a:t>
                      </a:r>
                      <a:r>
                        <a:rPr sz="9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FOR: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2020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2021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2022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ACTUALS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19685" marR="352425">
                        <a:lnSpc>
                          <a:spcPct val="1084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ORIGINAL BUDGET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10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6830" marR="414655">
                        <a:lnSpc>
                          <a:spcPct val="1084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REVISED BUDGET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2024</a:t>
                      </a:r>
                      <a:r>
                        <a:rPr sz="95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PROJECTION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9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DEPT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2024</a:t>
                      </a:r>
                      <a:r>
                        <a:rPr sz="95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PROJECTION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LEVEL 2 ‐</a:t>
                      </a:r>
                      <a:r>
                        <a:rPr sz="95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5" dirty="0">
                          <a:latin typeface="Calibri"/>
                          <a:cs typeface="Calibri"/>
                        </a:rPr>
                        <a:t>MGR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DOLLAR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CHANGE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5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0" dirty="0">
                          <a:latin typeface="Calibri"/>
                          <a:cs typeface="Calibri"/>
                        </a:rPr>
                        <a:t>EXPENSES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2,363,444.03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2,283,569.05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1,923,654.12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1,725,722.79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1,801,119.21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1,801,119.21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2,111,261.00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2,111,261.00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310,141.79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nonsalary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9845" algn="r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2,980.00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9209" algn="r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3,000.00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9845" algn="r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3,000.00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sz="850" spc="-10" dirty="0">
                          <a:latin typeface="Calibri"/>
                          <a:cs typeface="Calibri"/>
                        </a:rPr>
                        <a:t>(3,000.00)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4224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Calibri"/>
                          <a:cs typeface="Calibri"/>
                        </a:rPr>
                        <a:t>‐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4224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Calibri"/>
                          <a:cs typeface="Calibri"/>
                        </a:rPr>
                        <a:t>‐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4224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Calibri"/>
                          <a:cs typeface="Calibri"/>
                        </a:rPr>
                        <a:t>‐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42240" algn="r">
                        <a:lnSpc>
                          <a:spcPct val="100000"/>
                        </a:lnSpc>
                      </a:pPr>
                      <a:r>
                        <a:rPr sz="850" dirty="0">
                          <a:latin typeface="Calibri"/>
                          <a:cs typeface="Calibri"/>
                        </a:rPr>
                        <a:t>‐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177165" algn="r">
                        <a:lnSpc>
                          <a:spcPts val="114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19685">
                        <a:lnSpc>
                          <a:spcPts val="1100"/>
                        </a:lnSpc>
                        <a:tabLst>
                          <a:tab pos="1002030" algn="l"/>
                        </a:tabLst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SCHOOL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31,163,282.30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30,737,350.43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31,223,243.20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31,576,717.27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33,319,015.00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33,319,015.00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34,618,457.00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34,618,457.00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1,299,442.00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89"/>
                        </a:spcBef>
                        <a:tabLst>
                          <a:tab pos="1002665" algn="l"/>
                        </a:tabLst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SCHOOL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COMMITTEE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8,499.84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8,499.84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8,499.84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5,666.23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8,500.00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8,500.00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8,500.00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10,650.00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2,150.00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16510">
                        <a:lnSpc>
                          <a:spcPts val="1100"/>
                        </a:lnSpc>
                        <a:tabLst>
                          <a:tab pos="999490" algn="l"/>
                        </a:tabLst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GRAND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SCHOOL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31,171,782.14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30,745,850.27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31,231,743.04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31,582,383.50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33,327,515.00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33,327,515.00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34,626,957.00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34,629,107.00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1,301,592.00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R="13335" algn="r">
                        <a:lnSpc>
                          <a:spcPts val="109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 BUDGET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58,487,476.46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58,321,337.60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58,785,008.82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58,597,759.83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65,356,367.86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65,830,245.24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68,811,511.58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68,889,764.71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3,059,519.47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19685">
                        <a:lnSpc>
                          <a:spcPts val="11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CAPITAL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PROJECTS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11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0020" algn="r">
                        <a:lnSpc>
                          <a:spcPts val="11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1,258,796.00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1,258,796.00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1,258,796.00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9685">
                        <a:lnSpc>
                          <a:spcPts val="91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STABILIZATION</a:t>
                      </a:r>
                      <a:r>
                        <a:rPr sz="9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FUND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91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91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91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91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ts val="91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OPEB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TRUST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FUND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100,000.00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COMPENSATED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ABSENCES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FUND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50,000.00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Cherry Sheet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Offsets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168,285.00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168,285.00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168,285.00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168,285.00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9685">
                        <a:lnSpc>
                          <a:spcPts val="103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Govt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Assessments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03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626,081.00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03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626,081.00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03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626,081.00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03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626,081.00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ts val="103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marL="19685">
                        <a:lnSpc>
                          <a:spcPts val="103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Overlay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Allowance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03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306,484.49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03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306,484.49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03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03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300,000.00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03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(6,484.49)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R="13970" algn="r">
                        <a:lnSpc>
                          <a:spcPts val="109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9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FINANCING</a:t>
                      </a:r>
                      <a:r>
                        <a:rPr sz="9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USES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1,350,850.49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1,350,850.49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2,553,162.00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2,603,162.00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1,252,311.51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R="13970" algn="r">
                        <a:lnSpc>
                          <a:spcPts val="109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USES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66,707,218.35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67,181,095.73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71,364,673.58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71,492,926.71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4,311,830.98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812" y="656335"/>
            <a:ext cx="2678430" cy="4140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sz="1400" b="1" dirty="0">
                <a:latin typeface="Calibri"/>
                <a:cs typeface="Calibri"/>
              </a:rPr>
              <a:t>Town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East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Longmeadow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dirty="0">
                <a:latin typeface="Calibri"/>
                <a:cs typeface="Calibri"/>
              </a:rPr>
              <a:t>FY2024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BUDGET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PROJECTION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WITH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HISTORICAL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COM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524" y="1363471"/>
            <a:ext cx="84391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latin typeface="Calibri"/>
                <a:cs typeface="Calibri"/>
              </a:rPr>
              <a:t>ACCOUNTS</a:t>
            </a:r>
            <a:r>
              <a:rPr sz="950" b="1" spc="-25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FOR: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812" y="1808533"/>
            <a:ext cx="2298700" cy="25831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260"/>
              </a:spcBef>
            </a:pPr>
            <a:r>
              <a:rPr sz="1600" b="1" dirty="0">
                <a:latin typeface="Calibri"/>
                <a:cs typeface="Calibri"/>
              </a:rPr>
              <a:t>TOWN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DEPARTMENTS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95044" algn="l"/>
              </a:tabLst>
            </a:pPr>
            <a:r>
              <a:rPr sz="950" spc="-10" dirty="0">
                <a:latin typeface="Calibri"/>
                <a:cs typeface="Calibri"/>
              </a:rPr>
              <a:t>TOTAL</a:t>
            </a:r>
            <a:r>
              <a:rPr sz="950" dirty="0">
                <a:latin typeface="Calibri"/>
                <a:cs typeface="Calibri"/>
              </a:rPr>
              <a:t>	TOWN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COUNCIL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95044" algn="l"/>
              </a:tabLst>
            </a:pPr>
            <a:r>
              <a:rPr sz="950" spc="-10" dirty="0">
                <a:latin typeface="Calibri"/>
                <a:cs typeface="Calibri"/>
              </a:rPr>
              <a:t>TOTAL</a:t>
            </a:r>
            <a:r>
              <a:rPr sz="950" dirty="0">
                <a:latin typeface="Calibri"/>
                <a:cs typeface="Calibri"/>
              </a:rPr>
              <a:t>	TOWN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MANAGER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95044" algn="l"/>
              </a:tabLst>
            </a:pPr>
            <a:r>
              <a:rPr sz="950" spc="-10" dirty="0">
                <a:latin typeface="Calibri"/>
                <a:cs typeface="Calibri"/>
              </a:rPr>
              <a:t>TOTAL</a:t>
            </a:r>
            <a:r>
              <a:rPr sz="950" dirty="0">
                <a:latin typeface="Calibri"/>
                <a:cs typeface="Calibri"/>
              </a:rPr>
              <a:t>	RESERVE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FUND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TRANSFER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95680" algn="l"/>
              </a:tabLst>
            </a:pPr>
            <a:r>
              <a:rPr sz="950" spc="-10" dirty="0">
                <a:latin typeface="Calibri"/>
                <a:cs typeface="Calibri"/>
              </a:rPr>
              <a:t>TOTAL</a:t>
            </a:r>
            <a:r>
              <a:rPr sz="950" dirty="0">
                <a:latin typeface="Calibri"/>
                <a:cs typeface="Calibri"/>
              </a:rPr>
              <a:t>	</a:t>
            </a:r>
            <a:r>
              <a:rPr sz="950" spc="-10" dirty="0">
                <a:latin typeface="Calibri"/>
                <a:cs typeface="Calibri"/>
              </a:rPr>
              <a:t>ACCOUNTING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95680" algn="l"/>
              </a:tabLst>
            </a:pPr>
            <a:r>
              <a:rPr sz="950" spc="-10" dirty="0">
                <a:latin typeface="Calibri"/>
                <a:cs typeface="Calibri"/>
              </a:rPr>
              <a:t>TOTAL</a:t>
            </a:r>
            <a:r>
              <a:rPr sz="950" dirty="0">
                <a:latin typeface="Calibri"/>
                <a:cs typeface="Calibri"/>
              </a:rPr>
              <a:t>	</a:t>
            </a:r>
            <a:r>
              <a:rPr sz="950" spc="-10" dirty="0">
                <a:latin typeface="Calibri"/>
                <a:cs typeface="Calibri"/>
              </a:rPr>
              <a:t>ASSESSORS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95680" algn="l"/>
              </a:tabLst>
            </a:pPr>
            <a:r>
              <a:rPr sz="950" spc="-10" dirty="0">
                <a:latin typeface="Calibri"/>
                <a:cs typeface="Calibri"/>
              </a:rPr>
              <a:t>TOTAL</a:t>
            </a:r>
            <a:r>
              <a:rPr sz="950" dirty="0">
                <a:latin typeface="Calibri"/>
                <a:cs typeface="Calibri"/>
              </a:rPr>
              <a:t>	</a:t>
            </a:r>
            <a:r>
              <a:rPr sz="950" spc="-10" dirty="0">
                <a:latin typeface="Calibri"/>
                <a:cs typeface="Calibri"/>
              </a:rPr>
              <a:t>TREASURER/COLLECTOR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995044" algn="l"/>
              </a:tabLst>
            </a:pPr>
            <a:r>
              <a:rPr sz="950" spc="-10" dirty="0">
                <a:latin typeface="Calibri"/>
                <a:cs typeface="Calibri"/>
              </a:rPr>
              <a:t>TOTAL</a:t>
            </a:r>
            <a:r>
              <a:rPr sz="950" dirty="0">
                <a:latin typeface="Calibri"/>
                <a:cs typeface="Calibri"/>
              </a:rPr>
              <a:t>	LEGAL</a:t>
            </a:r>
            <a:r>
              <a:rPr sz="950" spc="-2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SERVICES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94410" algn="l"/>
              </a:tabLst>
            </a:pPr>
            <a:r>
              <a:rPr sz="950" spc="-10" dirty="0">
                <a:latin typeface="Calibri"/>
                <a:cs typeface="Calibri"/>
              </a:rPr>
              <a:t>TOTAL</a:t>
            </a:r>
            <a:r>
              <a:rPr sz="950" dirty="0">
                <a:latin typeface="Calibri"/>
                <a:cs typeface="Calibri"/>
              </a:rPr>
              <a:t>	HUMAN</a:t>
            </a:r>
            <a:r>
              <a:rPr sz="950" spc="-10" dirty="0">
                <a:latin typeface="Calibri"/>
                <a:cs typeface="Calibri"/>
              </a:rPr>
              <a:t> RESOURCES</a:t>
            </a:r>
            <a:endParaRPr sz="95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35786" y="4721352"/>
          <a:ext cx="6414135" cy="1950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31750">
                        <a:lnSpc>
                          <a:spcPts val="91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ts val="91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INFORMATION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TECHNOLOGY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TOWN/COUNCIL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CLERK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ts val="91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12.8%</a:t>
                      </a:r>
                      <a:r>
                        <a:rPr sz="95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Securly (1:1), 5K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MUNIS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2.0%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ELECTIONS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29.4%</a:t>
                      </a:r>
                      <a:r>
                        <a:rPr sz="9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6K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Census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printing,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8K‐5 Poll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Pads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PLANNING/ZONING/CONSER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1.3%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POLICE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DEPARTMENT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4.6%</a:t>
                      </a:r>
                      <a:r>
                        <a:rPr sz="9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97K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Full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year Lt/6th Sgt, 20K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Fuel/Aging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fleet, 50K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2%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Sal, 6K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OT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FIRE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DEPARTMENT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2.4%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BUILDING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INSPECTOR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‐0.2%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40080" y="1373123"/>
            <a:ext cx="2682240" cy="485140"/>
          </a:xfrm>
          <a:custGeom>
            <a:avLst/>
            <a:gdLst/>
            <a:ahLst/>
            <a:cxnLst/>
            <a:rect l="l" t="t" r="r" b="b"/>
            <a:pathLst>
              <a:path w="2682240" h="485139">
                <a:moveTo>
                  <a:pt x="2682240" y="0"/>
                </a:moveTo>
                <a:lnTo>
                  <a:pt x="15240" y="0"/>
                </a:lnTo>
                <a:lnTo>
                  <a:pt x="0" y="0"/>
                </a:lnTo>
                <a:lnTo>
                  <a:pt x="0" y="484632"/>
                </a:lnTo>
                <a:lnTo>
                  <a:pt x="15240" y="484632"/>
                </a:lnTo>
                <a:lnTo>
                  <a:pt x="2682240" y="484632"/>
                </a:lnTo>
                <a:lnTo>
                  <a:pt x="2682240" y="466344"/>
                </a:lnTo>
                <a:lnTo>
                  <a:pt x="15240" y="466344"/>
                </a:lnTo>
                <a:lnTo>
                  <a:pt x="15240" y="18288"/>
                </a:lnTo>
                <a:lnTo>
                  <a:pt x="2682240" y="18288"/>
                </a:lnTo>
                <a:lnTo>
                  <a:pt x="2682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42132" y="1363471"/>
            <a:ext cx="2025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spc="-25" dirty="0">
                <a:latin typeface="Calibri"/>
                <a:cs typeface="Calibri"/>
              </a:rPr>
              <a:t>PCT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2132" y="1668271"/>
            <a:ext cx="199707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latin typeface="Calibri"/>
                <a:cs typeface="Calibri"/>
              </a:rPr>
              <a:t>CHANGE</a:t>
            </a:r>
            <a:r>
              <a:rPr sz="950" b="1" spc="4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EXPLANATIONS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‐ Over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COLAs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9555" y="2085847"/>
            <a:ext cx="133159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6.9%</a:t>
            </a:r>
            <a:r>
              <a:rPr sz="950" spc="10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Training of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3K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added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1482" y="2390647"/>
            <a:ext cx="335724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‐6.7%</a:t>
            </a:r>
            <a:r>
              <a:rPr sz="950" spc="8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Reduced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by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22K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for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Deputy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Town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Manager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costs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added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py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9641" y="2695447"/>
            <a:ext cx="26924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20" dirty="0">
                <a:latin typeface="Calibri"/>
                <a:cs typeface="Calibri"/>
              </a:rPr>
              <a:t>0.0%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59641" y="3000247"/>
            <a:ext cx="26924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20" dirty="0">
                <a:latin typeface="Calibri"/>
                <a:cs typeface="Calibri"/>
              </a:rPr>
              <a:t>2.7%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59641" y="3305047"/>
            <a:ext cx="26924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20" dirty="0">
                <a:latin typeface="Calibri"/>
                <a:cs typeface="Calibri"/>
              </a:rPr>
              <a:t>2.2%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59641" y="3609847"/>
            <a:ext cx="189103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3.6%</a:t>
            </a:r>
            <a:r>
              <a:rPr sz="950" spc="9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5K Collector/Treasurer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Contract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21555" y="3914647"/>
            <a:ext cx="30734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10" dirty="0">
                <a:latin typeface="Calibri"/>
                <a:cs typeface="Calibri"/>
              </a:rPr>
              <a:t>‐0.8%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59653" y="4219447"/>
            <a:ext cx="264604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3.8%</a:t>
            </a:r>
            <a:r>
              <a:rPr sz="950" spc="10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HR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Generalists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‐ 5%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merit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increase and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2%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Cola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4664" y="4521200"/>
            <a:ext cx="422910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Software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costs: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36K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OpenGov,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25K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Palo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Alto,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14K Nutanix,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6K Bey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Trust (RemAcc),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6K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20796" y="1373123"/>
            <a:ext cx="4834255" cy="485140"/>
          </a:xfrm>
          <a:custGeom>
            <a:avLst/>
            <a:gdLst/>
            <a:ahLst/>
            <a:cxnLst/>
            <a:rect l="l" t="t" r="r" b="b"/>
            <a:pathLst>
              <a:path w="4834255" h="485139">
                <a:moveTo>
                  <a:pt x="4834128" y="0"/>
                </a:moveTo>
                <a:lnTo>
                  <a:pt x="0" y="0"/>
                </a:lnTo>
                <a:lnTo>
                  <a:pt x="0" y="18288"/>
                </a:lnTo>
                <a:lnTo>
                  <a:pt x="4815840" y="18288"/>
                </a:lnTo>
                <a:lnTo>
                  <a:pt x="4815840" y="466344"/>
                </a:lnTo>
                <a:lnTo>
                  <a:pt x="0" y="466344"/>
                </a:lnTo>
                <a:lnTo>
                  <a:pt x="0" y="484632"/>
                </a:lnTo>
                <a:lnTo>
                  <a:pt x="4815840" y="484632"/>
                </a:lnTo>
                <a:lnTo>
                  <a:pt x="4834128" y="484632"/>
                </a:lnTo>
                <a:lnTo>
                  <a:pt x="4834128" y="466344"/>
                </a:lnTo>
                <a:lnTo>
                  <a:pt x="4834128" y="18288"/>
                </a:lnTo>
                <a:lnTo>
                  <a:pt x="4834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8048" y="7354696"/>
            <a:ext cx="170307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4/4/2023</a:t>
            </a:r>
            <a:r>
              <a:rPr sz="850" spc="2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FY24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Budget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Level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TM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49337" y="7354696"/>
            <a:ext cx="71755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Page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11</a:t>
            </a:r>
            <a:r>
              <a:rPr sz="850" spc="229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440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31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812" y="656335"/>
            <a:ext cx="2678430" cy="4140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sz="1400" b="1" dirty="0">
                <a:latin typeface="Calibri"/>
                <a:cs typeface="Calibri"/>
              </a:rPr>
              <a:t>Town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East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Longmeadow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dirty="0">
                <a:latin typeface="Calibri"/>
                <a:cs typeface="Calibri"/>
              </a:rPr>
              <a:t>FY2024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BUDGET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PROJECTION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WITH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HISTORICAL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COM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524" y="1363471"/>
            <a:ext cx="84391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latin typeface="Calibri"/>
                <a:cs typeface="Calibri"/>
              </a:rPr>
              <a:t>ACCOUNTS</a:t>
            </a:r>
            <a:r>
              <a:rPr sz="950" b="1" spc="-25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FOR: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" y="1373123"/>
            <a:ext cx="2682240" cy="485140"/>
          </a:xfrm>
          <a:custGeom>
            <a:avLst/>
            <a:gdLst/>
            <a:ahLst/>
            <a:cxnLst/>
            <a:rect l="l" t="t" r="r" b="b"/>
            <a:pathLst>
              <a:path w="2682240" h="485139">
                <a:moveTo>
                  <a:pt x="2682240" y="0"/>
                </a:moveTo>
                <a:lnTo>
                  <a:pt x="15240" y="0"/>
                </a:lnTo>
                <a:lnTo>
                  <a:pt x="0" y="0"/>
                </a:lnTo>
                <a:lnTo>
                  <a:pt x="0" y="484632"/>
                </a:lnTo>
                <a:lnTo>
                  <a:pt x="15240" y="484632"/>
                </a:lnTo>
                <a:lnTo>
                  <a:pt x="2682240" y="484632"/>
                </a:lnTo>
                <a:lnTo>
                  <a:pt x="2682240" y="466344"/>
                </a:lnTo>
                <a:lnTo>
                  <a:pt x="15240" y="466344"/>
                </a:lnTo>
                <a:lnTo>
                  <a:pt x="15240" y="18288"/>
                </a:lnTo>
                <a:lnTo>
                  <a:pt x="2682240" y="18288"/>
                </a:lnTo>
                <a:lnTo>
                  <a:pt x="2682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35762" y="1879092"/>
          <a:ext cx="7400290" cy="5158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East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Longmeadow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Dispatch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L="200025" algn="ctr">
                        <a:lnSpc>
                          <a:spcPts val="91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WestComm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letter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over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next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years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until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is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R="100203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‐39.2%</a:t>
                      </a:r>
                      <a:r>
                        <a:rPr sz="9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responsible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full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‐ FY24 50%,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FY25 75%,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FY26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100%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HIGHWAY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14.8%</a:t>
                      </a:r>
                      <a:r>
                        <a:rPr sz="95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150K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unfilled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positions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transferred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FY23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utilities,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69K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Landfill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Monitoring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BUILDING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FACILITIES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7.7%</a:t>
                      </a:r>
                      <a:r>
                        <a:rPr sz="9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35K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Increases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in contractor pricing,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13K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Increased mat/supp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costs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SNOW &amp;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ICE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0.0%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TOWN &amp; SCHOOL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UTILITIE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3.0%</a:t>
                      </a:r>
                      <a:r>
                        <a:rPr sz="9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360K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transferred in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FY23, 441K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Natural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Gas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increase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TRASH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COLLECTION/DISPO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9.5%</a:t>
                      </a:r>
                      <a:r>
                        <a:rPr sz="9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5%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Contract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increase plus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50%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increase in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fuel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surcharge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WASTE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COLLECTION/DISPO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20.5%</a:t>
                      </a:r>
                      <a:r>
                        <a:rPr sz="95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Increased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tipping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fees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DEPARTMENT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‐7.4%</a:t>
                      </a:r>
                      <a:r>
                        <a:rPr sz="9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15K PT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FT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Nurse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@$30/hr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split with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COA/30K Landfill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Monitoring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moved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DPW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COUNCIL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AGING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12.7%</a:t>
                      </a:r>
                      <a:r>
                        <a:rPr sz="9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30K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FT Nurse @$30/hr split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Health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VETERANS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SERVICES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5.7%</a:t>
                      </a:r>
                      <a:r>
                        <a:rPr sz="95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Veteran's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agreement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PUBLIC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LIBRARY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2105" indent="284480">
                        <a:lnSpc>
                          <a:spcPct val="1084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Increased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copier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lease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2,488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supplies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1,579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due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closure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revolving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funds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4.4%</a:t>
                      </a:r>
                      <a:r>
                        <a:rPr sz="9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approved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MGL or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Town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Council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RECREATION</a:t>
                      </a:r>
                      <a:r>
                        <a:rPr sz="9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DEPARTMENT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1.7%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CELEBRATION/CULT/HISTO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‐0.6%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RETIREMENT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DEBT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‐7.9%</a:t>
                      </a:r>
                      <a:r>
                        <a:rPr sz="9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Retirement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debt ‐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Library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INTEREST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ON LONG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TERM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‐23.6%</a:t>
                      </a:r>
                      <a:r>
                        <a:rPr sz="9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Retirement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debt ‐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Library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INTEREST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ON SHORT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TERM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ts val="1090"/>
                        </a:lnSpc>
                        <a:spcBef>
                          <a:spcPts val="489"/>
                        </a:spcBef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0.0%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342303" y="1363471"/>
            <a:ext cx="2025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spc="-25" dirty="0">
                <a:latin typeface="Calibri"/>
                <a:cs typeface="Calibri"/>
              </a:rPr>
              <a:t>PCT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2303" y="1668271"/>
            <a:ext cx="199707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latin typeface="Calibri"/>
                <a:cs typeface="Calibri"/>
              </a:rPr>
              <a:t>CHANGE</a:t>
            </a:r>
            <a:r>
              <a:rPr sz="950" b="1" spc="4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EXPLANATIONS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‐ Over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COLAs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20796" y="1373123"/>
            <a:ext cx="4834255" cy="485140"/>
          </a:xfrm>
          <a:custGeom>
            <a:avLst/>
            <a:gdLst/>
            <a:ahLst/>
            <a:cxnLst/>
            <a:rect l="l" t="t" r="r" b="b"/>
            <a:pathLst>
              <a:path w="4834255" h="485139">
                <a:moveTo>
                  <a:pt x="4834128" y="0"/>
                </a:moveTo>
                <a:lnTo>
                  <a:pt x="0" y="0"/>
                </a:lnTo>
                <a:lnTo>
                  <a:pt x="0" y="18288"/>
                </a:lnTo>
                <a:lnTo>
                  <a:pt x="4815840" y="18288"/>
                </a:lnTo>
                <a:lnTo>
                  <a:pt x="4815840" y="466344"/>
                </a:lnTo>
                <a:lnTo>
                  <a:pt x="0" y="466344"/>
                </a:lnTo>
                <a:lnTo>
                  <a:pt x="0" y="484632"/>
                </a:lnTo>
                <a:lnTo>
                  <a:pt x="4815840" y="484632"/>
                </a:lnTo>
                <a:lnTo>
                  <a:pt x="4834128" y="484632"/>
                </a:lnTo>
                <a:lnTo>
                  <a:pt x="4834128" y="466344"/>
                </a:lnTo>
                <a:lnTo>
                  <a:pt x="4834128" y="18288"/>
                </a:lnTo>
                <a:lnTo>
                  <a:pt x="4834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8048" y="7354696"/>
            <a:ext cx="170307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4/4/2023</a:t>
            </a:r>
            <a:r>
              <a:rPr sz="850" spc="2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FY24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Budget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Level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TM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9337" y="7354696"/>
            <a:ext cx="71755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Page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12</a:t>
            </a:r>
            <a:r>
              <a:rPr sz="850" spc="229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440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31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812" y="656335"/>
            <a:ext cx="2678430" cy="4140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sz="1400" b="1" dirty="0">
                <a:latin typeface="Calibri"/>
                <a:cs typeface="Calibri"/>
              </a:rPr>
              <a:t>Town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East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Longmeadow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dirty="0">
                <a:latin typeface="Calibri"/>
                <a:cs typeface="Calibri"/>
              </a:rPr>
              <a:t>FY2024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BUDGET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PROJECTION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WITH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HISTORICAL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COM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390" y="1363533"/>
            <a:ext cx="84391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latin typeface="Calibri"/>
                <a:cs typeface="Calibri"/>
              </a:rPr>
              <a:t>ACCOUNTS</a:t>
            </a:r>
            <a:r>
              <a:rPr sz="950" b="1" spc="-25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FOR: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" y="1373123"/>
            <a:ext cx="2682240" cy="485140"/>
          </a:xfrm>
          <a:custGeom>
            <a:avLst/>
            <a:gdLst/>
            <a:ahLst/>
            <a:cxnLst/>
            <a:rect l="l" t="t" r="r" b="b"/>
            <a:pathLst>
              <a:path w="2682240" h="485139">
                <a:moveTo>
                  <a:pt x="2682240" y="0"/>
                </a:moveTo>
                <a:lnTo>
                  <a:pt x="15240" y="0"/>
                </a:lnTo>
                <a:lnTo>
                  <a:pt x="0" y="0"/>
                </a:lnTo>
                <a:lnTo>
                  <a:pt x="0" y="484632"/>
                </a:lnTo>
                <a:lnTo>
                  <a:pt x="15240" y="484632"/>
                </a:lnTo>
                <a:lnTo>
                  <a:pt x="2682240" y="484632"/>
                </a:lnTo>
                <a:lnTo>
                  <a:pt x="2682240" y="466344"/>
                </a:lnTo>
                <a:lnTo>
                  <a:pt x="15240" y="466344"/>
                </a:lnTo>
                <a:lnTo>
                  <a:pt x="15240" y="18288"/>
                </a:lnTo>
                <a:lnTo>
                  <a:pt x="2682240" y="18288"/>
                </a:lnTo>
                <a:lnTo>
                  <a:pt x="2682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4812" y="1991359"/>
            <a:ext cx="34671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10" dirty="0">
                <a:latin typeface="Calibri"/>
                <a:cs typeface="Calibri"/>
              </a:rPr>
              <a:t>TOTAL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7664" y="1991359"/>
            <a:ext cx="105727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EMPLOYEE</a:t>
            </a:r>
            <a:r>
              <a:rPr sz="950" spc="-3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BENEFITS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812" y="2296159"/>
            <a:ext cx="34671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10" dirty="0">
                <a:latin typeface="Calibri"/>
                <a:cs typeface="Calibri"/>
              </a:rPr>
              <a:t>TOTAL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7908" y="2296159"/>
            <a:ext cx="140716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WORKERS'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COMPENSATION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812" y="2600959"/>
            <a:ext cx="34671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10" dirty="0">
                <a:latin typeface="Calibri"/>
                <a:cs typeface="Calibri"/>
              </a:rPr>
              <a:t>TOTAL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7908" y="2600959"/>
            <a:ext cx="1029969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HEALTH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INSURANCE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4812" y="2905759"/>
            <a:ext cx="34671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10" dirty="0">
                <a:latin typeface="Calibri"/>
                <a:cs typeface="Calibri"/>
              </a:rPr>
              <a:t>TOTAL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7786" y="2905759"/>
            <a:ext cx="108839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LIABILITY</a:t>
            </a:r>
            <a:r>
              <a:rPr sz="950" spc="-2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INSURANCE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933" y="3210559"/>
            <a:ext cx="34607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10" dirty="0">
                <a:latin typeface="Calibri"/>
                <a:cs typeface="Calibri"/>
              </a:rPr>
              <a:t>TOTAL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7420" y="3210559"/>
            <a:ext cx="139128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RETIREMENT</a:t>
            </a:r>
            <a:r>
              <a:rPr sz="950" spc="-4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CONTRIBUTIO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4812" y="3515359"/>
            <a:ext cx="487362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94410" algn="l"/>
                <a:tab pos="2917190" algn="l"/>
              </a:tabLst>
            </a:pPr>
            <a:r>
              <a:rPr sz="950" spc="-10" dirty="0">
                <a:latin typeface="Calibri"/>
                <a:cs typeface="Calibri"/>
              </a:rPr>
              <a:t>TOTAL</a:t>
            </a:r>
            <a:r>
              <a:rPr sz="950" dirty="0">
                <a:latin typeface="Calibri"/>
                <a:cs typeface="Calibri"/>
              </a:rPr>
              <a:t>	PVPC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ASSESSMENT</a:t>
            </a:r>
            <a:r>
              <a:rPr sz="950" dirty="0">
                <a:latin typeface="Calibri"/>
                <a:cs typeface="Calibri"/>
              </a:rPr>
              <a:t>	2.5%</a:t>
            </a:r>
            <a:r>
              <a:rPr sz="950" spc="9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Per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FY24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PVPC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Assessment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Letter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0748" y="3838955"/>
            <a:ext cx="3187065" cy="154305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1100"/>
              </a:lnSpc>
              <a:tabLst>
                <a:tab pos="998855" algn="l"/>
                <a:tab pos="2921000" algn="l"/>
              </a:tabLst>
            </a:pPr>
            <a:r>
              <a:rPr sz="950" dirty="0">
                <a:latin typeface="Calibri"/>
                <a:cs typeface="Calibri"/>
              </a:rPr>
              <a:t>GRAND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TOTAL</a:t>
            </a:r>
            <a:r>
              <a:rPr sz="950" dirty="0">
                <a:latin typeface="Calibri"/>
                <a:cs typeface="Calibri"/>
              </a:rPr>
              <a:t>	</a:t>
            </a:r>
            <a:r>
              <a:rPr sz="950" spc="-20" dirty="0">
                <a:latin typeface="Calibri"/>
                <a:cs typeface="Calibri"/>
              </a:rPr>
              <a:t>TOWN</a:t>
            </a:r>
            <a:r>
              <a:rPr sz="950" dirty="0">
                <a:latin typeface="Calibri"/>
                <a:cs typeface="Calibri"/>
              </a:rPr>
              <a:t>	</a:t>
            </a:r>
            <a:r>
              <a:rPr sz="950" spc="-20" dirty="0">
                <a:latin typeface="Calibri"/>
                <a:cs typeface="Calibri"/>
              </a:rPr>
              <a:t>5.4%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3955" y="4598923"/>
            <a:ext cx="20408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SCHOOL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DEPARTMENTS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3287" y="5018023"/>
            <a:ext cx="110680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Calibri"/>
                <a:cs typeface="Calibri"/>
              </a:rPr>
              <a:t>PROFESSIONAL</a:t>
            </a:r>
            <a:r>
              <a:rPr sz="850" spc="10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SALARIE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287" y="5322854"/>
            <a:ext cx="89408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Calibri"/>
                <a:cs typeface="Calibri"/>
              </a:rPr>
              <a:t>CLERICAL</a:t>
            </a:r>
            <a:r>
              <a:rPr sz="850" spc="7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SALARIES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3287" y="5627684"/>
            <a:ext cx="78549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Calibri"/>
                <a:cs typeface="Calibri"/>
              </a:rPr>
              <a:t>OTHER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SALARIES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3287" y="5955322"/>
            <a:ext cx="109664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Calibri"/>
                <a:cs typeface="Calibri"/>
              </a:rPr>
              <a:t>CONTRACTED</a:t>
            </a:r>
            <a:r>
              <a:rPr sz="850" spc="9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SERVICES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287" y="6260152"/>
            <a:ext cx="1007744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10" dirty="0">
                <a:latin typeface="Calibri"/>
                <a:cs typeface="Calibri"/>
              </a:rPr>
              <a:t>SUPPLIES/MATERIALS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0080" y="4142231"/>
            <a:ext cx="2682240" cy="485140"/>
          </a:xfrm>
          <a:custGeom>
            <a:avLst/>
            <a:gdLst/>
            <a:ahLst/>
            <a:cxnLst/>
            <a:rect l="l" t="t" r="r" b="b"/>
            <a:pathLst>
              <a:path w="2682240" h="485139">
                <a:moveTo>
                  <a:pt x="2682240" y="0"/>
                </a:moveTo>
                <a:lnTo>
                  <a:pt x="15240" y="0"/>
                </a:lnTo>
                <a:lnTo>
                  <a:pt x="0" y="0"/>
                </a:lnTo>
                <a:lnTo>
                  <a:pt x="0" y="484644"/>
                </a:lnTo>
                <a:lnTo>
                  <a:pt x="15240" y="484644"/>
                </a:lnTo>
                <a:lnTo>
                  <a:pt x="2682240" y="484632"/>
                </a:lnTo>
                <a:lnTo>
                  <a:pt x="2682240" y="466344"/>
                </a:lnTo>
                <a:lnTo>
                  <a:pt x="15240" y="466344"/>
                </a:lnTo>
                <a:lnTo>
                  <a:pt x="15240" y="18288"/>
                </a:lnTo>
                <a:lnTo>
                  <a:pt x="2682240" y="18288"/>
                </a:lnTo>
                <a:lnTo>
                  <a:pt x="2682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7390" y="4132640"/>
            <a:ext cx="4671695" cy="4768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674620" algn="l"/>
              </a:tabLst>
            </a:pPr>
            <a:r>
              <a:rPr sz="950" b="1" dirty="0">
                <a:latin typeface="Calibri"/>
                <a:cs typeface="Calibri"/>
              </a:rPr>
              <a:t>ACCOUNTS</a:t>
            </a:r>
            <a:r>
              <a:rPr sz="950" b="1" spc="-25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FOR:</a:t>
            </a:r>
            <a:r>
              <a:rPr sz="950" b="1" dirty="0">
                <a:latin typeface="Calibri"/>
                <a:cs typeface="Calibri"/>
              </a:rPr>
              <a:t>	</a:t>
            </a:r>
            <a:r>
              <a:rPr sz="950" b="1" spc="-25" dirty="0">
                <a:latin typeface="Calibri"/>
                <a:cs typeface="Calibri"/>
              </a:rPr>
              <a:t>PCT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2674620">
              <a:lnSpc>
                <a:spcPct val="100000"/>
              </a:lnSpc>
              <a:spcBef>
                <a:spcPts val="5"/>
              </a:spcBef>
            </a:pPr>
            <a:r>
              <a:rPr sz="950" b="1" dirty="0">
                <a:latin typeface="Calibri"/>
                <a:cs typeface="Calibri"/>
              </a:rPr>
              <a:t>CHANGE</a:t>
            </a:r>
            <a:r>
              <a:rPr sz="950" b="1" spc="4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EXPLANATIONS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‐ Over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COLAs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42132" y="1363471"/>
            <a:ext cx="2025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spc="-25" dirty="0">
                <a:latin typeface="Calibri"/>
                <a:cs typeface="Calibri"/>
              </a:rPr>
              <a:t>PCT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42132" y="1668271"/>
            <a:ext cx="199707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latin typeface="Calibri"/>
                <a:cs typeface="Calibri"/>
              </a:rPr>
              <a:t>CHANGE</a:t>
            </a:r>
            <a:r>
              <a:rPr sz="950" b="1" spc="4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EXPLANATIONS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‐ Over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COLAs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20796" y="1373123"/>
            <a:ext cx="4834255" cy="485140"/>
          </a:xfrm>
          <a:custGeom>
            <a:avLst/>
            <a:gdLst/>
            <a:ahLst/>
            <a:cxnLst/>
            <a:rect l="l" t="t" r="r" b="b"/>
            <a:pathLst>
              <a:path w="4834255" h="485139">
                <a:moveTo>
                  <a:pt x="4834128" y="0"/>
                </a:moveTo>
                <a:lnTo>
                  <a:pt x="0" y="0"/>
                </a:lnTo>
                <a:lnTo>
                  <a:pt x="0" y="18288"/>
                </a:lnTo>
                <a:lnTo>
                  <a:pt x="4815840" y="18288"/>
                </a:lnTo>
                <a:lnTo>
                  <a:pt x="4815840" y="466344"/>
                </a:lnTo>
                <a:lnTo>
                  <a:pt x="0" y="466344"/>
                </a:lnTo>
                <a:lnTo>
                  <a:pt x="0" y="484632"/>
                </a:lnTo>
                <a:lnTo>
                  <a:pt x="4815840" y="484632"/>
                </a:lnTo>
                <a:lnTo>
                  <a:pt x="4834128" y="484632"/>
                </a:lnTo>
                <a:lnTo>
                  <a:pt x="4834128" y="466344"/>
                </a:lnTo>
                <a:lnTo>
                  <a:pt x="4834128" y="18288"/>
                </a:lnTo>
                <a:lnTo>
                  <a:pt x="4834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559555" y="1991359"/>
            <a:ext cx="26924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20" dirty="0">
                <a:latin typeface="Calibri"/>
                <a:cs typeface="Calibri"/>
              </a:rPr>
              <a:t>2.0%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59555" y="2296159"/>
            <a:ext cx="303085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6.0%</a:t>
            </a:r>
            <a:r>
              <a:rPr sz="950" spc="9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Increased</a:t>
            </a:r>
            <a:r>
              <a:rPr sz="950" spc="-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in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line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with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Liab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Insurance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‐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waiting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for</a:t>
            </a:r>
            <a:r>
              <a:rPr sz="950" spc="-10" dirty="0">
                <a:latin typeface="Calibri"/>
                <a:cs typeface="Calibri"/>
              </a:rPr>
              <a:t> letter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59312" y="2600959"/>
            <a:ext cx="245554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4.4%</a:t>
            </a:r>
            <a:r>
              <a:rPr sz="950" spc="10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Based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on current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bills, 2%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inc, 500K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spc="-10" dirty="0">
                <a:latin typeface="Calibri"/>
                <a:cs typeface="Calibri"/>
              </a:rPr>
              <a:t>addons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96810" y="2905759"/>
            <a:ext cx="338518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21.8%</a:t>
            </a:r>
            <a:r>
              <a:rPr sz="950" spc="9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PY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budget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not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sufficient,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additional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6%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inc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‐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waiting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for</a:t>
            </a:r>
            <a:r>
              <a:rPr sz="950" spc="-10" dirty="0">
                <a:latin typeface="Calibri"/>
                <a:cs typeface="Calibri"/>
              </a:rPr>
              <a:t> letter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96932" y="3210559"/>
            <a:ext cx="1723389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12.6%</a:t>
            </a:r>
            <a:r>
              <a:rPr sz="950" spc="10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Per FY24</a:t>
            </a:r>
            <a:r>
              <a:rPr sz="950" spc="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Retirement </a:t>
            </a:r>
            <a:r>
              <a:rPr sz="950" spc="-10" dirty="0">
                <a:latin typeface="Calibri"/>
                <a:cs typeface="Calibri"/>
              </a:rPr>
              <a:t>Letter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59434" y="5007416"/>
            <a:ext cx="150812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2.3%</a:t>
            </a:r>
            <a:r>
              <a:rPr sz="950" spc="1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Contractual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COLA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increase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59555" y="5312155"/>
            <a:ext cx="150749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Calibri"/>
                <a:cs typeface="Calibri"/>
              </a:rPr>
              <a:t>2.0%</a:t>
            </a:r>
            <a:r>
              <a:rPr sz="950" spc="1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Contractual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COLA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increase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97071" y="5616955"/>
            <a:ext cx="4465320" cy="49974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58140" marR="5080" indent="-346075">
              <a:lnSpc>
                <a:spcPct val="106700"/>
              </a:lnSpc>
              <a:spcBef>
                <a:spcPts val="30"/>
              </a:spcBef>
            </a:pPr>
            <a:r>
              <a:rPr sz="950" dirty="0">
                <a:latin typeface="Calibri"/>
                <a:cs typeface="Calibri"/>
              </a:rPr>
              <a:t>11.0%</a:t>
            </a:r>
            <a:r>
              <a:rPr sz="950" spc="140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Negotiations</a:t>
            </a:r>
            <a:r>
              <a:rPr sz="1275" spc="60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with</a:t>
            </a:r>
            <a:r>
              <a:rPr sz="1275" spc="44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paraprofessionals</a:t>
            </a:r>
            <a:r>
              <a:rPr sz="1275" spc="67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as</a:t>
            </a:r>
            <a:r>
              <a:rPr sz="1275" spc="60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we</a:t>
            </a:r>
            <a:r>
              <a:rPr sz="1275" spc="44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need</a:t>
            </a:r>
            <a:r>
              <a:rPr sz="1275" spc="44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to</a:t>
            </a:r>
            <a:r>
              <a:rPr sz="1275" spc="60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bring</a:t>
            </a:r>
            <a:r>
              <a:rPr sz="1275" spc="44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the</a:t>
            </a:r>
            <a:r>
              <a:rPr sz="1275" spc="44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group</a:t>
            </a:r>
            <a:r>
              <a:rPr sz="1275" spc="37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to</a:t>
            </a:r>
            <a:r>
              <a:rPr sz="1275" spc="60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level</a:t>
            </a:r>
            <a:r>
              <a:rPr sz="1275" spc="52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similar</a:t>
            </a:r>
            <a:r>
              <a:rPr sz="1275" spc="44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to</a:t>
            </a:r>
            <a:r>
              <a:rPr sz="1275" spc="60" baseline="3267" dirty="0">
                <a:latin typeface="Calibri"/>
                <a:cs typeface="Calibri"/>
              </a:rPr>
              <a:t> </a:t>
            </a:r>
            <a:r>
              <a:rPr sz="1275" spc="-15" baseline="3267" dirty="0">
                <a:latin typeface="Calibri"/>
                <a:cs typeface="Calibri"/>
              </a:rPr>
              <a:t>other</a:t>
            </a:r>
            <a:r>
              <a:rPr sz="1275" spc="750" baseline="3267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bargaining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groups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ELPS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and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Town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and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true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living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wage</a:t>
            </a:r>
            <a:endParaRPr sz="85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345"/>
              </a:spcBef>
            </a:pPr>
            <a:r>
              <a:rPr sz="950" dirty="0">
                <a:latin typeface="Calibri"/>
                <a:cs typeface="Calibri"/>
              </a:rPr>
              <a:t>‐2.0%</a:t>
            </a:r>
            <a:r>
              <a:rPr sz="950" spc="150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Projected</a:t>
            </a:r>
            <a:r>
              <a:rPr sz="1275" spc="52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to</a:t>
            </a:r>
            <a:r>
              <a:rPr sz="1275" spc="67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utilize</a:t>
            </a:r>
            <a:r>
              <a:rPr sz="1275" spc="60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less</a:t>
            </a:r>
            <a:r>
              <a:rPr sz="1275" spc="67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contracted</a:t>
            </a:r>
            <a:r>
              <a:rPr sz="1275" spc="52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services</a:t>
            </a:r>
            <a:r>
              <a:rPr sz="1275" spc="67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for</a:t>
            </a:r>
            <a:r>
              <a:rPr sz="1275" spc="44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classroom</a:t>
            </a:r>
            <a:r>
              <a:rPr sz="1275" spc="52" baseline="3267" dirty="0">
                <a:latin typeface="Calibri"/>
                <a:cs typeface="Calibri"/>
              </a:rPr>
              <a:t> </a:t>
            </a:r>
            <a:r>
              <a:rPr sz="1275" spc="-15" baseline="3267" dirty="0">
                <a:latin typeface="Calibri"/>
                <a:cs typeface="Calibri"/>
              </a:rPr>
              <a:t>support</a:t>
            </a:r>
            <a:endParaRPr sz="1275" baseline="3267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97071" y="6249477"/>
            <a:ext cx="4559935" cy="7505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8140" marR="5080" indent="-346075">
              <a:lnSpc>
                <a:spcPct val="106600"/>
              </a:lnSpc>
              <a:spcBef>
                <a:spcPts val="35"/>
              </a:spcBef>
            </a:pPr>
            <a:r>
              <a:rPr sz="950" dirty="0">
                <a:latin typeface="Calibri"/>
                <a:cs typeface="Calibri"/>
              </a:rPr>
              <a:t>12.7%</a:t>
            </a:r>
            <a:r>
              <a:rPr sz="950" spc="150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Athletic</a:t>
            </a:r>
            <a:r>
              <a:rPr sz="1275" spc="60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supplies</a:t>
            </a:r>
            <a:r>
              <a:rPr sz="1275" spc="75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have</a:t>
            </a:r>
            <a:r>
              <a:rPr sz="1275" spc="52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increased</a:t>
            </a:r>
            <a:r>
              <a:rPr sz="1275" spc="52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substantially</a:t>
            </a:r>
            <a:r>
              <a:rPr sz="1275" spc="60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as</a:t>
            </a:r>
            <a:r>
              <a:rPr sz="1275" spc="67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high</a:t>
            </a:r>
            <a:r>
              <a:rPr sz="1275" spc="52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inflation</a:t>
            </a:r>
            <a:r>
              <a:rPr sz="1275" spc="67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and</a:t>
            </a:r>
            <a:r>
              <a:rPr sz="1275" spc="52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supply</a:t>
            </a:r>
            <a:r>
              <a:rPr sz="1275" spc="60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chain</a:t>
            </a:r>
            <a:r>
              <a:rPr sz="1275" spc="52" baseline="3267" dirty="0">
                <a:latin typeface="Calibri"/>
                <a:cs typeface="Calibri"/>
              </a:rPr>
              <a:t> </a:t>
            </a:r>
            <a:r>
              <a:rPr sz="1275" spc="-15" baseline="3267" dirty="0">
                <a:latin typeface="Calibri"/>
                <a:cs typeface="Calibri"/>
              </a:rPr>
              <a:t>issues</a:t>
            </a:r>
            <a:r>
              <a:rPr sz="1275" spc="750" baseline="3267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continue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challenge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economy.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We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do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collect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an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athletic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fee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help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offset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expenses</a:t>
            </a:r>
            <a:endParaRPr sz="850">
              <a:latin typeface="Calibri"/>
              <a:cs typeface="Calibri"/>
            </a:endParaRPr>
          </a:p>
          <a:p>
            <a:pPr marL="358140" marR="207645">
              <a:lnSpc>
                <a:spcPct val="112900"/>
              </a:lnSpc>
            </a:pPr>
            <a:r>
              <a:rPr sz="850" dirty="0">
                <a:latin typeface="Calibri"/>
                <a:cs typeface="Calibri"/>
              </a:rPr>
              <a:t>and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have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kept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fee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same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for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number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years.</a:t>
            </a:r>
            <a:r>
              <a:rPr sz="850" spc="2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It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is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philosophy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School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Committee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keep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fees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at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minimum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for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our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families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and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allow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access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sports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all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students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who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want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to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participate.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20796" y="4142231"/>
            <a:ext cx="4834255" cy="485140"/>
          </a:xfrm>
          <a:custGeom>
            <a:avLst/>
            <a:gdLst/>
            <a:ahLst/>
            <a:cxnLst/>
            <a:rect l="l" t="t" r="r" b="b"/>
            <a:pathLst>
              <a:path w="4834255" h="485139">
                <a:moveTo>
                  <a:pt x="4834128" y="0"/>
                </a:moveTo>
                <a:lnTo>
                  <a:pt x="0" y="0"/>
                </a:lnTo>
                <a:lnTo>
                  <a:pt x="0" y="18288"/>
                </a:lnTo>
                <a:lnTo>
                  <a:pt x="4815840" y="18288"/>
                </a:lnTo>
                <a:lnTo>
                  <a:pt x="4815840" y="466344"/>
                </a:lnTo>
                <a:lnTo>
                  <a:pt x="0" y="466344"/>
                </a:lnTo>
                <a:lnTo>
                  <a:pt x="0" y="484632"/>
                </a:lnTo>
                <a:lnTo>
                  <a:pt x="4815840" y="484632"/>
                </a:lnTo>
                <a:lnTo>
                  <a:pt x="4834128" y="484632"/>
                </a:lnTo>
                <a:lnTo>
                  <a:pt x="4834128" y="466344"/>
                </a:lnTo>
                <a:lnTo>
                  <a:pt x="4834128" y="18288"/>
                </a:lnTo>
                <a:lnTo>
                  <a:pt x="4834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38048" y="7354696"/>
            <a:ext cx="170307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4/4/2023</a:t>
            </a:r>
            <a:r>
              <a:rPr sz="850" spc="2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FY24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Budget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Level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TM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449337" y="7354696"/>
            <a:ext cx="71755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Page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13</a:t>
            </a:r>
            <a:r>
              <a:rPr sz="850" spc="229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440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31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812" y="656335"/>
            <a:ext cx="2678430" cy="4140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sz="1400" b="1" dirty="0">
                <a:latin typeface="Calibri"/>
                <a:cs typeface="Calibri"/>
              </a:rPr>
              <a:t>Town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East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Longmeadow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dirty="0">
                <a:latin typeface="Calibri"/>
                <a:cs typeface="Calibri"/>
              </a:rPr>
              <a:t>FY2024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BUDGET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PROJECTION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WITH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HISTORICAL</a:t>
            </a:r>
            <a:r>
              <a:rPr sz="950" spc="-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COM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524" y="1363471"/>
            <a:ext cx="84391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latin typeface="Calibri"/>
                <a:cs typeface="Calibri"/>
              </a:rPr>
              <a:t>ACCOUNTS</a:t>
            </a:r>
            <a:r>
              <a:rPr sz="950" b="1" spc="-25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FOR: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" y="1373123"/>
            <a:ext cx="2682240" cy="485140"/>
          </a:xfrm>
          <a:custGeom>
            <a:avLst/>
            <a:gdLst/>
            <a:ahLst/>
            <a:cxnLst/>
            <a:rect l="l" t="t" r="r" b="b"/>
            <a:pathLst>
              <a:path w="2682240" h="485139">
                <a:moveTo>
                  <a:pt x="2682240" y="0"/>
                </a:moveTo>
                <a:lnTo>
                  <a:pt x="15240" y="0"/>
                </a:lnTo>
                <a:lnTo>
                  <a:pt x="0" y="0"/>
                </a:lnTo>
                <a:lnTo>
                  <a:pt x="0" y="484632"/>
                </a:lnTo>
                <a:lnTo>
                  <a:pt x="15240" y="484632"/>
                </a:lnTo>
                <a:lnTo>
                  <a:pt x="2682240" y="484632"/>
                </a:lnTo>
                <a:lnTo>
                  <a:pt x="2682240" y="466344"/>
                </a:lnTo>
                <a:lnTo>
                  <a:pt x="15240" y="466344"/>
                </a:lnTo>
                <a:lnTo>
                  <a:pt x="15240" y="18288"/>
                </a:lnTo>
                <a:lnTo>
                  <a:pt x="2682240" y="18288"/>
                </a:lnTo>
                <a:lnTo>
                  <a:pt x="2682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0080" y="2522220"/>
          <a:ext cx="7498714" cy="3524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19685">
                        <a:lnSpc>
                          <a:spcPts val="91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91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SCHOOL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910"/>
                        </a:lnSpc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3.9%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COMMITTEE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25.3%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Salary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increase‐2,050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Member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plus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additional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chair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2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19685">
                        <a:lnSpc>
                          <a:spcPts val="11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GRAND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TOTAL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SCHOOL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ts val="11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29.2%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09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 BUDGET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9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4.7%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CAPITAL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PROJECTS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#DIV/0!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Capital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Projects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funded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ARPA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prior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year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STABILIZATION</a:t>
                      </a:r>
                      <a:r>
                        <a:rPr sz="9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FUND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0.0%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OPEB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TRUST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FUND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0.0%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COMPENSATED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ABSENCES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FUND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0.0%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Cherry Sheet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Offsets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0.0%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22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295">
                <a:tc gridSpan="2">
                  <a:txBody>
                    <a:bodyPr/>
                    <a:lstStyle/>
                    <a:p>
                      <a:pPr marL="19685">
                        <a:lnSpc>
                          <a:spcPts val="103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Govt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Assessments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196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Overlay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Allowance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030"/>
                        </a:lnSpc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0.0%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50" spc="-10" dirty="0">
                          <a:latin typeface="Calibri"/>
                          <a:cs typeface="Calibri"/>
                        </a:rPr>
                        <a:t>‐2.1%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1060450">
                        <a:lnSpc>
                          <a:spcPts val="109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9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FINANCING</a:t>
                      </a:r>
                      <a:r>
                        <a:rPr sz="9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USES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90"/>
                        </a:lnSpc>
                      </a:pPr>
                      <a:r>
                        <a:rPr sz="950" b="1" spc="-10" dirty="0">
                          <a:latin typeface="Calibri"/>
                          <a:cs typeface="Calibri"/>
                        </a:rPr>
                        <a:t>92.7%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3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1222375">
                        <a:lnSpc>
                          <a:spcPts val="1090"/>
                        </a:lnSpc>
                      </a:pPr>
                      <a:r>
                        <a:rPr sz="95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9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20" dirty="0">
                          <a:latin typeface="Calibri"/>
                          <a:cs typeface="Calibri"/>
                        </a:rPr>
                        <a:t>USES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90"/>
                        </a:lnSpc>
                      </a:pPr>
                      <a:r>
                        <a:rPr sz="950" b="1" spc="-20" dirty="0">
                          <a:latin typeface="Calibri"/>
                          <a:cs typeface="Calibri"/>
                        </a:rPr>
                        <a:t>6.4%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53287" y="1849627"/>
            <a:ext cx="81915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dirty="0">
                <a:latin typeface="Calibri"/>
                <a:cs typeface="Calibri"/>
              </a:rPr>
              <a:t>OTHER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EXPENSES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2132" y="1363471"/>
            <a:ext cx="2025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spc="-25" dirty="0">
                <a:latin typeface="Calibri"/>
                <a:cs typeface="Calibri"/>
              </a:rPr>
              <a:t>PCT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2132" y="1668271"/>
            <a:ext cx="199707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latin typeface="Calibri"/>
                <a:cs typeface="Calibri"/>
              </a:rPr>
              <a:t>CHANGE</a:t>
            </a:r>
            <a:r>
              <a:rPr sz="950" b="1" spc="41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EXPLANATIONS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dirty="0">
                <a:latin typeface="Calibri"/>
                <a:cs typeface="Calibri"/>
              </a:rPr>
              <a:t>‐ Over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spc="-20" dirty="0">
                <a:latin typeface="Calibri"/>
                <a:cs typeface="Calibri"/>
              </a:rPr>
              <a:t>COLAs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0796" y="1373123"/>
            <a:ext cx="4834255" cy="485140"/>
          </a:xfrm>
          <a:custGeom>
            <a:avLst/>
            <a:gdLst/>
            <a:ahLst/>
            <a:cxnLst/>
            <a:rect l="l" t="t" r="r" b="b"/>
            <a:pathLst>
              <a:path w="4834255" h="485139">
                <a:moveTo>
                  <a:pt x="4834128" y="0"/>
                </a:moveTo>
                <a:lnTo>
                  <a:pt x="0" y="0"/>
                </a:lnTo>
                <a:lnTo>
                  <a:pt x="0" y="18288"/>
                </a:lnTo>
                <a:lnTo>
                  <a:pt x="4815840" y="18288"/>
                </a:lnTo>
                <a:lnTo>
                  <a:pt x="4815840" y="466344"/>
                </a:lnTo>
                <a:lnTo>
                  <a:pt x="0" y="466344"/>
                </a:lnTo>
                <a:lnTo>
                  <a:pt x="0" y="484632"/>
                </a:lnTo>
                <a:lnTo>
                  <a:pt x="4815840" y="484632"/>
                </a:lnTo>
                <a:lnTo>
                  <a:pt x="4834128" y="484632"/>
                </a:lnTo>
                <a:lnTo>
                  <a:pt x="4834128" y="466344"/>
                </a:lnTo>
                <a:lnTo>
                  <a:pt x="4834128" y="18288"/>
                </a:lnTo>
                <a:lnTo>
                  <a:pt x="4834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3476" y="1838959"/>
            <a:ext cx="7289165" cy="65976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221990" marR="5080" indent="-346075">
              <a:lnSpc>
                <a:spcPct val="106700"/>
              </a:lnSpc>
              <a:spcBef>
                <a:spcPts val="30"/>
              </a:spcBef>
            </a:pPr>
            <a:r>
              <a:rPr sz="950" dirty="0">
                <a:latin typeface="Calibri"/>
                <a:cs typeface="Calibri"/>
              </a:rPr>
              <a:t>17.2%</a:t>
            </a:r>
            <a:r>
              <a:rPr sz="950" spc="150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The</a:t>
            </a:r>
            <a:r>
              <a:rPr sz="1275" spc="52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Massachusetts</a:t>
            </a:r>
            <a:r>
              <a:rPr sz="1275" spc="67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Operational</a:t>
            </a:r>
            <a:r>
              <a:rPr sz="1275" spc="67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Services</a:t>
            </a:r>
            <a:r>
              <a:rPr sz="1275" spc="75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Division</a:t>
            </a:r>
            <a:r>
              <a:rPr sz="1275" spc="44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sets</a:t>
            </a:r>
            <a:r>
              <a:rPr sz="1275" spc="75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the</a:t>
            </a:r>
            <a:r>
              <a:rPr sz="1275" spc="52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tuition</a:t>
            </a:r>
            <a:r>
              <a:rPr sz="1275" spc="44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prices</a:t>
            </a:r>
            <a:r>
              <a:rPr sz="1275" spc="75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for</a:t>
            </a:r>
            <a:r>
              <a:rPr sz="1275" spc="44" baseline="3267" dirty="0">
                <a:latin typeface="Calibri"/>
                <a:cs typeface="Calibri"/>
              </a:rPr>
              <a:t> </a:t>
            </a:r>
            <a:r>
              <a:rPr sz="1275" baseline="3267" dirty="0">
                <a:latin typeface="Calibri"/>
                <a:cs typeface="Calibri"/>
              </a:rPr>
              <a:t>MGL</a:t>
            </a:r>
            <a:r>
              <a:rPr sz="1275" spc="75" baseline="3267" dirty="0">
                <a:latin typeface="Calibri"/>
                <a:cs typeface="Calibri"/>
              </a:rPr>
              <a:t> </a:t>
            </a:r>
            <a:r>
              <a:rPr sz="1275" spc="-15" baseline="3267" dirty="0">
                <a:latin typeface="Calibri"/>
                <a:cs typeface="Calibri"/>
              </a:rPr>
              <a:t>approved</a:t>
            </a:r>
            <a:r>
              <a:rPr sz="1275" spc="750" baseline="3267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private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special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education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programs.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They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approved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14%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rate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increase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for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out‐of‐district</a:t>
            </a:r>
            <a:endParaRPr sz="850">
              <a:latin typeface="Calibri"/>
              <a:cs typeface="Calibri"/>
            </a:endParaRPr>
          </a:p>
          <a:p>
            <a:pPr marL="3221990">
              <a:lnSpc>
                <a:spcPct val="100000"/>
              </a:lnSpc>
              <a:spcBef>
                <a:spcPts val="135"/>
              </a:spcBef>
            </a:pPr>
            <a:r>
              <a:rPr sz="850" dirty="0">
                <a:latin typeface="Calibri"/>
                <a:cs typeface="Calibri"/>
              </a:rPr>
              <a:t>tuition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FY24.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2757170" algn="l"/>
              </a:tabLst>
            </a:pPr>
            <a:r>
              <a:rPr sz="850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nonsalary</a:t>
            </a:r>
            <a:r>
              <a:rPr sz="8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9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#DIV/0!</a:t>
            </a:r>
            <a:r>
              <a:rPr sz="950" u="sng" spc="2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50" spc="-6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Reclassified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in</a:t>
            </a:r>
            <a:r>
              <a:rPr sz="950" spc="-10" dirty="0">
                <a:latin typeface="Calibri"/>
                <a:cs typeface="Calibri"/>
              </a:rPr>
              <a:t> </a:t>
            </a:r>
            <a:r>
              <a:rPr sz="950" spc="-20" dirty="0">
                <a:latin typeface="Calibri"/>
                <a:cs typeface="Calibri"/>
              </a:rPr>
              <a:t>FY23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8048" y="7354696"/>
            <a:ext cx="170307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4/4/2023</a:t>
            </a:r>
            <a:r>
              <a:rPr sz="850" spc="24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FY24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Budget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Level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TM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49337" y="7354696"/>
            <a:ext cx="71755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25"/>
              </a:lnSpc>
            </a:pPr>
            <a:r>
              <a:rPr sz="850" dirty="0">
                <a:latin typeface="Calibri"/>
                <a:cs typeface="Calibri"/>
              </a:rPr>
              <a:t>Page</a:t>
            </a:r>
            <a:r>
              <a:rPr sz="850" spc="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14</a:t>
            </a:r>
            <a:r>
              <a:rPr sz="850" spc="229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440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31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6807" y="539861"/>
            <a:ext cx="4816475" cy="11760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1372870" algn="ctr">
              <a:lnSpc>
                <a:spcPct val="100000"/>
              </a:lnSpc>
              <a:spcBef>
                <a:spcPts val="340"/>
              </a:spcBef>
            </a:pPr>
            <a:r>
              <a:rPr sz="1300" b="1" dirty="0">
                <a:latin typeface="Arial"/>
                <a:cs typeface="Arial"/>
              </a:rPr>
              <a:t>Town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of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East</a:t>
            </a:r>
            <a:r>
              <a:rPr sz="1300" b="1" spc="-2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Longmeadow,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Massachusetts</a:t>
            </a:r>
            <a:endParaRPr sz="1300">
              <a:latin typeface="Arial"/>
              <a:cs typeface="Arial"/>
            </a:endParaRPr>
          </a:p>
          <a:p>
            <a:pPr marL="556260" marR="1925320" algn="ctr">
              <a:lnSpc>
                <a:spcPct val="113599"/>
              </a:lnSpc>
              <a:spcBef>
                <a:spcPts val="30"/>
              </a:spcBef>
            </a:pPr>
            <a:r>
              <a:rPr sz="1100" dirty="0">
                <a:latin typeface="Arial"/>
                <a:cs typeface="Arial"/>
              </a:rPr>
              <a:t>Outstanding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Long-Term Debt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Service </a:t>
            </a:r>
            <a:r>
              <a:rPr sz="1100" dirty="0">
                <a:latin typeface="Arial"/>
                <a:cs typeface="Arial"/>
              </a:rPr>
              <a:t>As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June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30,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2023</a:t>
            </a:r>
            <a:endParaRPr sz="1100">
              <a:latin typeface="Arial"/>
              <a:cs typeface="Arial"/>
            </a:endParaRPr>
          </a:p>
          <a:p>
            <a:pPr marL="3825240">
              <a:lnSpc>
                <a:spcPct val="100000"/>
              </a:lnSpc>
              <a:spcBef>
                <a:spcPts val="280"/>
              </a:spcBef>
            </a:pPr>
            <a:r>
              <a:rPr sz="1000" b="1" dirty="0">
                <a:latin typeface="Microsoft Sans Serif"/>
                <a:cs typeface="Microsoft Sans Serif"/>
              </a:rPr>
              <a:t>Hilltop</a:t>
            </a:r>
            <a:r>
              <a:rPr sz="1000" b="1" spc="95" dirty="0">
                <a:latin typeface="Microsoft Sans Serif"/>
                <a:cs typeface="Microsoft Sans Serif"/>
              </a:rPr>
              <a:t> </a:t>
            </a:r>
            <a:r>
              <a:rPr sz="1000" b="1" spc="-10" dirty="0">
                <a:latin typeface="Microsoft Sans Serif"/>
                <a:cs typeface="Microsoft Sans Serif"/>
              </a:rPr>
              <a:t>Securities</a:t>
            </a:r>
            <a:endParaRPr sz="1000">
              <a:latin typeface="Microsoft Sans Serif"/>
              <a:cs typeface="Microsoft Sans Serif"/>
            </a:endParaRPr>
          </a:p>
          <a:p>
            <a:pPr marL="3822700">
              <a:lnSpc>
                <a:spcPct val="100000"/>
              </a:lnSpc>
              <a:spcBef>
                <a:spcPts val="225"/>
              </a:spcBef>
            </a:pPr>
            <a:r>
              <a:rPr sz="800" dirty="0">
                <a:latin typeface="Microsoft Sans Serif"/>
                <a:cs typeface="Microsoft Sans Serif"/>
              </a:rPr>
              <a:t>Public</a:t>
            </a:r>
            <a:r>
              <a:rPr sz="800" spc="-35" dirty="0">
                <a:latin typeface="Microsoft Sans Serif"/>
                <a:cs typeface="Microsoft Sans Serif"/>
              </a:rPr>
              <a:t> </a:t>
            </a:r>
            <a:r>
              <a:rPr sz="800" spc="-10" dirty="0">
                <a:latin typeface="Microsoft Sans Serif"/>
                <a:cs typeface="Microsoft Sans Serif"/>
              </a:rPr>
              <a:t>Finance</a:t>
            </a:r>
            <a:endParaRPr sz="800">
              <a:latin typeface="Microsoft Sans Serif"/>
              <a:cs typeface="Microsoft Sans Serif"/>
            </a:endParaRPr>
          </a:p>
          <a:p>
            <a:pPr marR="1367155" algn="ctr">
              <a:lnSpc>
                <a:spcPct val="100000"/>
              </a:lnSpc>
              <a:spcBef>
                <a:spcPts val="240"/>
              </a:spcBef>
            </a:pPr>
            <a:r>
              <a:rPr sz="1100" b="1" dirty="0">
                <a:latin typeface="Arial"/>
                <a:cs typeface="Arial"/>
              </a:rPr>
              <a:t>Total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Net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Debt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Service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3173" y="2138700"/>
          <a:ext cx="6755764" cy="6803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525">
                <a:tc>
                  <a:txBody>
                    <a:bodyPr/>
                    <a:lstStyle/>
                    <a:p>
                      <a:pPr marR="389255" algn="r">
                        <a:lnSpc>
                          <a:spcPts val="890"/>
                        </a:lnSpc>
                      </a:pPr>
                      <a:r>
                        <a:rPr sz="800" spc="-20" dirty="0">
                          <a:latin typeface="Arial"/>
                          <a:cs typeface="Arial"/>
                        </a:rPr>
                        <a:t>DATE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6715" algn="r">
                        <a:lnSpc>
                          <a:spcPts val="89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PRINCIPAL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8460" algn="r">
                        <a:lnSpc>
                          <a:spcPts val="89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INTEREST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2815" algn="r">
                        <a:lnSpc>
                          <a:spcPts val="89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Subsidy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ts val="89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NET NEW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D/S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  <a:spcBef>
                          <a:spcPts val="50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  <a:spcBef>
                          <a:spcPts val="50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ts val="944"/>
                        </a:lnSpc>
                        <a:spcBef>
                          <a:spcPts val="50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35990" algn="r">
                        <a:lnSpc>
                          <a:spcPts val="944"/>
                        </a:lnSpc>
                        <a:spcBef>
                          <a:spcPts val="50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944"/>
                        </a:lnSpc>
                        <a:spcBef>
                          <a:spcPts val="50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2,014,643.20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421,232.10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(2,574.09)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2,433,301.21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1,824,999.20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346,109.76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(1,886.94)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2,169,222.02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06/30/2026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1,770,000.00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282,566.28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2,052,566.28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06/30/2027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1,245,000.00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226,556.28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1,471,556.28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1,040,000.00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183,011.28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1,223,011.28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940,000.00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148,631.28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1,088,631.28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875,000.00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118,491.28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993,491.28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06/30/2031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825,000.00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91,471.28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916,471.28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06/30/2032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645,000.00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70,921.28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715,921.28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640,000.00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54,618.14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694,618.14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06/30/2034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635,000.00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38,040.00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673,040.00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315,000.00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26,540.00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341,540.00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06/30/2036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315,000.00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20,240.00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335,240.00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06/30/2037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185,000.00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15,147.50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200,147.50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06/30/2038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120,000.00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11,945.00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131,945.00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120,000.00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9,425.00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129,425.00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120,000.00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6,785.00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126,785.00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R="39179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06/30/2041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120,000.00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4,025.00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124,025.00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R="391795" algn="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06/30/2042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115,000.00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1,322.50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116,322.50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 marR="39179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Total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989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$13,864,642.40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63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$2,077,078.96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6625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(4,461.03)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$15,937,260.33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3116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Par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Amounts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Selected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Issues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352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December</a:t>
                      </a:r>
                      <a:r>
                        <a:rPr sz="8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MWPAT</a:t>
                      </a:r>
                      <a:r>
                        <a:rPr sz="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CW-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03-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54,052.40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December</a:t>
                      </a:r>
                      <a:r>
                        <a:rPr sz="8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MWPAT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CW-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03-18-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8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35,590.00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80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8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8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Remodeling</a:t>
                      </a:r>
                      <a:r>
                        <a:rPr sz="8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39,000.00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Senior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Center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Remodeling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8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Departmental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7,000.00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Recreational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Facilities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Improvements</a:t>
                      </a:r>
                      <a:r>
                        <a:rPr sz="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12,000.00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Departmental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8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45,000.00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8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8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Athletic</a:t>
                      </a:r>
                      <a:r>
                        <a:rPr sz="8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Field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Remodeling</a:t>
                      </a:r>
                      <a:r>
                        <a:rPr sz="8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22,000.00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2010</a:t>
                      </a:r>
                      <a:r>
                        <a:rPr sz="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Turf</a:t>
                      </a:r>
                      <a:r>
                        <a:rPr sz="800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Field</a:t>
                      </a:r>
                      <a:r>
                        <a:rPr sz="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300,000.00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2010</a:t>
                      </a:r>
                      <a:r>
                        <a:rPr sz="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Heating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System</a:t>
                      </a:r>
                      <a:r>
                        <a:rPr sz="8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60,000.00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2010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Pump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Station</a:t>
                      </a:r>
                      <a:r>
                        <a:rPr sz="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Upgrades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210,000.00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October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2011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Called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Acquisition</a:t>
                      </a:r>
                      <a:r>
                        <a:rPr sz="8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280,000.00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October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2011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Called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Boiler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175,000.00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8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2016</a:t>
                      </a:r>
                      <a:r>
                        <a:rPr sz="8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Harkness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Pump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Station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Improvements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(O).................................................................................................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305,000.00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2016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Pine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Knoll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Pool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Renovations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175,000.00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Elementary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Windows</a:t>
                      </a:r>
                      <a:r>
                        <a:rPr sz="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Doors</a:t>
                      </a:r>
                      <a:r>
                        <a:rPr sz="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(O).........................................................................................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975,000.00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Classrooms</a:t>
                      </a:r>
                      <a:r>
                        <a:rPr sz="8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1,450,000.00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Middle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Steam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Piping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440,000.00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Middle</a:t>
                      </a:r>
                      <a:r>
                        <a:rPr sz="8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Door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40,000.00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Mains</a:t>
                      </a:r>
                      <a:r>
                        <a:rPr sz="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Maple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Street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(O).........................................................................................................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440,000.00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Mains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Fern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Glenn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(O)...........................................................................................................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50,000.00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32080">
                <a:tc gridSpan="4"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Mains</a:t>
                      </a:r>
                      <a:r>
                        <a:rPr sz="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Maple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Shade</a:t>
                      </a:r>
                      <a:r>
                        <a:rPr sz="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Ave.</a:t>
                      </a:r>
                      <a:r>
                        <a:rPr sz="8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(O)................................................................................................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305,000.00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23189">
                <a:tc gridSpan="4">
                  <a:txBody>
                    <a:bodyPr/>
                    <a:lstStyle/>
                    <a:p>
                      <a:pPr marL="31750">
                        <a:lnSpc>
                          <a:spcPts val="869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Mack</a:t>
                      </a:r>
                      <a:r>
                        <a:rPr sz="8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Truck</a:t>
                      </a:r>
                      <a:r>
                        <a:rPr sz="8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69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120,000.00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13587" y="403861"/>
            <a:ext cx="6736080" cy="24765"/>
          </a:xfrm>
          <a:custGeom>
            <a:avLst/>
            <a:gdLst/>
            <a:ahLst/>
            <a:cxnLst/>
            <a:rect l="l" t="t" r="r" b="b"/>
            <a:pathLst>
              <a:path w="6736080" h="24765">
                <a:moveTo>
                  <a:pt x="6736079" y="0"/>
                </a:moveTo>
                <a:lnTo>
                  <a:pt x="0" y="0"/>
                </a:lnTo>
                <a:lnTo>
                  <a:pt x="0" y="24382"/>
                </a:lnTo>
                <a:lnTo>
                  <a:pt x="6736079" y="24382"/>
                </a:lnTo>
                <a:lnTo>
                  <a:pt x="6736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587" y="1764791"/>
            <a:ext cx="6736080" cy="12700"/>
          </a:xfrm>
          <a:custGeom>
            <a:avLst/>
            <a:gdLst/>
            <a:ahLst/>
            <a:cxnLst/>
            <a:rect l="l" t="t" r="r" b="b"/>
            <a:pathLst>
              <a:path w="6736080" h="12700">
                <a:moveTo>
                  <a:pt x="6736079" y="0"/>
                </a:moveTo>
                <a:lnTo>
                  <a:pt x="0" y="0"/>
                </a:lnTo>
                <a:lnTo>
                  <a:pt x="0" y="12192"/>
                </a:lnTo>
                <a:lnTo>
                  <a:pt x="6736079" y="12192"/>
                </a:lnTo>
                <a:lnTo>
                  <a:pt x="6736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6816" y="9420859"/>
            <a:ext cx="214376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4/4/2023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FY24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Budget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 Level 2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1451" y="9420859"/>
            <a:ext cx="8972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15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25" dirty="0">
                <a:latin typeface="Calibri"/>
                <a:cs typeface="Calibri"/>
              </a:rPr>
              <a:t>  </a:t>
            </a:r>
            <a:r>
              <a:rPr sz="1100" spc="-25" dirty="0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6816" y="9420859"/>
            <a:ext cx="214376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4/4/2023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FY24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Budget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 Level 2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1451" y="9420859"/>
            <a:ext cx="8972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16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25" dirty="0">
                <a:latin typeface="Calibri"/>
                <a:cs typeface="Calibri"/>
              </a:rPr>
              <a:t>  </a:t>
            </a:r>
            <a:r>
              <a:rPr sz="1100" spc="-25" dirty="0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3173" y="312948"/>
          <a:ext cx="6755129" cy="2756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189">
                <a:tc>
                  <a:txBody>
                    <a:bodyPr/>
                    <a:lstStyle/>
                    <a:p>
                      <a:pPr marL="31750">
                        <a:lnSpc>
                          <a:spcPts val="869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Truck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Crane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69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8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8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8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I&amp;I</a:t>
                      </a:r>
                      <a:r>
                        <a:rPr sz="800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(O)....................................................................................................................................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60,000.00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8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Cur</a:t>
                      </a:r>
                      <a:r>
                        <a:rPr sz="8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Ref</a:t>
                      </a:r>
                      <a:r>
                        <a:rPr sz="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05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8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Cur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Ref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05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Tower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(O)...................................................................................................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345,500.00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Cur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Ref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05</a:t>
                      </a:r>
                      <a:r>
                        <a:rPr sz="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Roof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80,000.00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Cur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Ref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07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Remodeling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(IE)........................................................................................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529,000.00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Cur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Ref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07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Remodeling</a:t>
                      </a:r>
                      <a:r>
                        <a:rPr sz="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155,500.00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8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8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Roadway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Improvements</a:t>
                      </a:r>
                      <a:r>
                        <a:rPr sz="8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990,000.00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Maple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St.</a:t>
                      </a:r>
                      <a:r>
                        <a:rPr sz="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Main</a:t>
                      </a:r>
                      <a:r>
                        <a:rPr sz="8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(O)...................................................................................................................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715,000.00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8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Prospect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St.</a:t>
                      </a:r>
                      <a:r>
                        <a:rPr sz="8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Tank</a:t>
                      </a:r>
                      <a:r>
                        <a:rPr sz="8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(O)..............................................................................................................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875,000.00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8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Technology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295,000.00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8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8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8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I&amp;I</a:t>
                      </a:r>
                      <a:r>
                        <a:rPr sz="8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95,000.00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Monitoring</a:t>
                      </a:r>
                      <a:r>
                        <a:rPr sz="8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Meters</a:t>
                      </a:r>
                      <a:r>
                        <a:rPr sz="8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395,000.00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Steam</a:t>
                      </a:r>
                      <a:r>
                        <a:rPr sz="8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Pipe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Replacement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420,000.00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8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8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8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(O)...............................................................................................................................................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330,000.00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Meadow</a:t>
                      </a:r>
                      <a:r>
                        <a:rPr sz="8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Brook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Elementary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(O)...................................................................................................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945,000.00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800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800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Sidewalks</a:t>
                      </a:r>
                      <a:r>
                        <a:rPr sz="8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950,000.00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-Mountainview</a:t>
                      </a:r>
                      <a:r>
                        <a:rPr sz="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8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Classrooms</a:t>
                      </a:r>
                      <a:r>
                        <a:rPr sz="8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900,000.00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8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8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DPW</a:t>
                      </a:r>
                      <a:r>
                        <a:rPr sz="8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Vacuum</a:t>
                      </a:r>
                      <a:r>
                        <a:rPr sz="800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Truck</a:t>
                      </a:r>
                      <a:r>
                        <a:rPr sz="8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(I)..........................................................................................................................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130,000.00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marL="31750">
                        <a:lnSpc>
                          <a:spcPts val="869"/>
                        </a:lnSpc>
                        <a:spcBef>
                          <a:spcPts val="520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TOTAL...............................................................................................................................................................................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869"/>
                        </a:lnSpc>
                        <a:spcBef>
                          <a:spcPts val="520"/>
                        </a:spcBef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13,864,642.40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604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48511" y="1201295"/>
          <a:ext cx="5641339" cy="4090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ts val="875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Fund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1168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Issue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Purpose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PRINCIPAL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354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INTEREST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NET NEW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D/S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January 15,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Senior Center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Remodeling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3625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4000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26,000.00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Departmental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280.00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7,280.00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Recreational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Facilities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Improvements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12,000.00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480.00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12,480.00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Departmental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1,800.00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46,800.00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Roadway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Improvements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80,000.00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32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26,700.00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106,700.00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Sidewalks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32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28,865.00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98,865.00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DPW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Vacuum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Truck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4,500.00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39,500.00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Totals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274,000.00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322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63,625.00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337,625.00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2545" algn="ctr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School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1168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Issue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Purpose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PRINCIPAL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354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INTEREST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NET NEW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D/S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Remodeling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920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39,000.00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3625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1,560.00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4000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40,560.00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Athletic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Field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1,200.00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31,200.00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15,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2009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Remodeling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22,000.00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880.00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22,880.00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2010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Turf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Field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100,000.00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6,837.50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106,837.50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2010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Heating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System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1,367.50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21,367.50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October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2011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Called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Boiler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5,460.00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35,460.00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Elementary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Windows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Doors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(O)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90,000.00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32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31,818.76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121,818.76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Classrooms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135,000.00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32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47,362.50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182,362.50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Middle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Steam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Piping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32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14,350.00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54,350.00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Middle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Door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1,325.00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6,325.00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November 12 2020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 Cur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Ref of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12 1 05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School Roof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27,000.00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2,395.00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29,395.00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November 12 2020 :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Cur Ref of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 15 07 School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Remodeling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(IE)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133,000.00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32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17,195.00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150,195.00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November 12 2020 :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Cur Ref of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 15 07 School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Remodeling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39,000.00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5,050.00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44,050.00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Steam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Pipe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Replacement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32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12,140.00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37,140.00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Meadow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Brook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Elementary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(O)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632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26,485.00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76,485.00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Mountainview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Classrooms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32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25,540.00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75,540.00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Totals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835,000.00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385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200,966.26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1,035,966.26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48511" y="5908547"/>
          <a:ext cx="5639434" cy="14414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650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53%</a:t>
                      </a:r>
                      <a:r>
                        <a:rPr sz="5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5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MWPAT</a:t>
                      </a:r>
                      <a:r>
                        <a:rPr sz="5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funded</a:t>
                      </a:r>
                      <a:r>
                        <a:rPr sz="5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through</a:t>
                      </a:r>
                      <a:r>
                        <a:rPr sz="5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5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latin typeface="Arial"/>
                          <a:cs typeface="Arial"/>
                        </a:rPr>
                        <a:t>Fund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December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2006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MWPAT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CW-03-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27,026.20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1,138.94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(2,574.09)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25,591.05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December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MWPAT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CW-03-18-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17,617.00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535.63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18,152.63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2010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Pump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Station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Upgrades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4,786.25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74,786.25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Mack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Truck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4,100.00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24,100.00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Truck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Crane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1,025.00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6,025.00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I&amp;I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(O)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2,050.00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12,050.00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November 12 2020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 Cur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Ref of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12 1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05 Sewer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900.00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10,900.00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Technology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11,000.00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51,000.00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I&amp;I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2,660.00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7,660.00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Monitoring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Meters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135,000.00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13,100.00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148,100.00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Totals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82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339,643.20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41,295.82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(2,574.09)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378,364.93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279140" y="5405119"/>
            <a:ext cx="118237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latin typeface="Arial"/>
                <a:cs typeface="Arial"/>
              </a:rPr>
              <a:t>Sewer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(net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of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subsidies)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4716" y="5662679"/>
            <a:ext cx="6502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latin typeface="Arial"/>
                <a:cs typeface="Arial"/>
              </a:rPr>
              <a:t>Issue</a:t>
            </a:r>
            <a:r>
              <a:rPr sz="650" b="1" spc="5" dirty="0">
                <a:latin typeface="Arial"/>
                <a:cs typeface="Arial"/>
              </a:rPr>
              <a:t> </a:t>
            </a:r>
            <a:r>
              <a:rPr sz="650" b="1" dirty="0">
                <a:latin typeface="Arial"/>
                <a:cs typeface="Arial"/>
              </a:rPr>
              <a:t>:</a:t>
            </a:r>
            <a:r>
              <a:rPr sz="650" b="1" spc="10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Purpose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5896" y="5662679"/>
            <a:ext cx="47752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-10" dirty="0">
                <a:latin typeface="Arial"/>
                <a:cs typeface="Arial"/>
              </a:rPr>
              <a:t>PRINCIPAL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1035" y="5662679"/>
            <a:ext cx="44005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-10" dirty="0">
                <a:latin typeface="Arial"/>
                <a:cs typeface="Arial"/>
              </a:rPr>
              <a:t>INTEREST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2943" y="5522464"/>
            <a:ext cx="351790" cy="2667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265"/>
              </a:spcBef>
            </a:pPr>
            <a:r>
              <a:rPr sz="650" b="1" spc="-20" dirty="0">
                <a:latin typeface="Arial"/>
                <a:cs typeface="Arial"/>
              </a:rPr>
              <a:t>MCWT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650" b="1" spc="-10" dirty="0">
                <a:latin typeface="Arial"/>
                <a:cs typeface="Arial"/>
              </a:rPr>
              <a:t>Subsidy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7681" y="5662679"/>
            <a:ext cx="57531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latin typeface="Arial"/>
                <a:cs typeface="Arial"/>
              </a:rPr>
              <a:t>NET NEW</a:t>
            </a:r>
            <a:r>
              <a:rPr sz="650" b="1" spc="5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D/S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9576" y="7457947"/>
            <a:ext cx="30543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latin typeface="Arial"/>
                <a:cs typeface="Arial"/>
              </a:rPr>
              <a:t>Water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4720" y="7715504"/>
            <a:ext cx="65024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latin typeface="Arial"/>
                <a:cs typeface="Arial"/>
              </a:rPr>
              <a:t>Issue</a:t>
            </a:r>
            <a:r>
              <a:rPr sz="650" b="1" spc="5" dirty="0">
                <a:latin typeface="Arial"/>
                <a:cs typeface="Arial"/>
              </a:rPr>
              <a:t> </a:t>
            </a:r>
            <a:r>
              <a:rPr sz="650" b="1" dirty="0">
                <a:latin typeface="Arial"/>
                <a:cs typeface="Arial"/>
              </a:rPr>
              <a:t>:</a:t>
            </a:r>
            <a:r>
              <a:rPr sz="650" b="1" spc="10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Purpose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5900" y="7715504"/>
            <a:ext cx="47752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-10" dirty="0">
                <a:latin typeface="Arial"/>
                <a:cs typeface="Arial"/>
              </a:rPr>
              <a:t>PRINCIPAL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1039" y="7715504"/>
            <a:ext cx="44005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-10" dirty="0">
                <a:latin typeface="Arial"/>
                <a:cs typeface="Arial"/>
              </a:rPr>
              <a:t>INTEREST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7676" y="7715504"/>
            <a:ext cx="57531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latin typeface="Arial"/>
                <a:cs typeface="Arial"/>
              </a:rPr>
              <a:t>NET NEW</a:t>
            </a:r>
            <a:r>
              <a:rPr sz="650" b="1" spc="5" dirty="0">
                <a:latin typeface="Arial"/>
                <a:cs typeface="Arial"/>
              </a:rPr>
              <a:t> </a:t>
            </a:r>
            <a:r>
              <a:rPr sz="650" b="1" spc="-25" dirty="0">
                <a:latin typeface="Arial"/>
                <a:cs typeface="Arial"/>
              </a:rPr>
              <a:t>D/S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48511" y="8097332"/>
          <a:ext cx="5638165" cy="1065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80">
                <a:tc>
                  <a:txBody>
                    <a:bodyPr/>
                    <a:lstStyle/>
                    <a:p>
                      <a:pPr marL="16510">
                        <a:lnSpc>
                          <a:spcPts val="725"/>
                        </a:lnSpc>
                      </a:pPr>
                      <a:r>
                        <a:rPr sz="650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2016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Harkness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Pump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Station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Improvements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(O)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ts val="725"/>
                        </a:lnSpc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65,000.00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725"/>
                        </a:lnSpc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7,400.00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725"/>
                        </a:lnSpc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72,400.00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Mains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Maple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Street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(O)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14,350.00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54,350.00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Mains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Fern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Glenn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(O)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9842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1,631.26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6,631.26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September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Mains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Maple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Shade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Ave.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(O)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9,993.76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39,993.76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November 12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 Cur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Ref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12 1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05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Water Tower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(O)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116,000.00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10,360.00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126,360.00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Maple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St.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Main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(O)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19,250.00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74,250.00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Prospect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St.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Tank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(O)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110,000.00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27,400.00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137,400.00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February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(O)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11,800.00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81,800.00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Totals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491,000.00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102,185.02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593,185.02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2584198" y="790448"/>
            <a:ext cx="2575560" cy="290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33985">
              <a:lnSpc>
                <a:spcPct val="102299"/>
              </a:lnSpc>
              <a:spcBef>
                <a:spcPts val="90"/>
              </a:spcBef>
            </a:pPr>
            <a:r>
              <a:rPr sz="850" b="1" dirty="0">
                <a:latin typeface="Arial"/>
                <a:cs typeface="Arial"/>
              </a:rPr>
              <a:t>Town</a:t>
            </a:r>
            <a:r>
              <a:rPr sz="850" b="1" spc="2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of</a:t>
            </a:r>
            <a:r>
              <a:rPr sz="850" b="1" spc="2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East</a:t>
            </a:r>
            <a:r>
              <a:rPr sz="850" b="1" spc="2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Longmeadow,</a:t>
            </a:r>
            <a:r>
              <a:rPr sz="850" b="1" spc="30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Massachusetts </a:t>
            </a:r>
            <a:r>
              <a:rPr sz="850" b="1" dirty="0">
                <a:latin typeface="Arial"/>
                <a:cs typeface="Arial"/>
              </a:rPr>
              <a:t>Fiscal</a:t>
            </a:r>
            <a:r>
              <a:rPr sz="850" b="1" spc="1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Year</a:t>
            </a:r>
            <a:r>
              <a:rPr sz="850" b="1" spc="2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2024</a:t>
            </a:r>
            <a:r>
              <a:rPr sz="850" b="1" spc="2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Principal</a:t>
            </a:r>
            <a:r>
              <a:rPr sz="850" b="1" spc="2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and</a:t>
            </a:r>
            <a:r>
              <a:rPr sz="850" b="1" spc="20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Interest</a:t>
            </a:r>
            <a:r>
              <a:rPr sz="850" b="1" spc="20" dirty="0">
                <a:latin typeface="Arial"/>
                <a:cs typeface="Arial"/>
              </a:rPr>
              <a:t> </a:t>
            </a:r>
            <a:r>
              <a:rPr sz="850" b="1" spc="-10" dirty="0">
                <a:latin typeface="Arial"/>
                <a:cs typeface="Arial"/>
              </a:rPr>
              <a:t>Payments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8511" y="5785104"/>
            <a:ext cx="5638800" cy="7620"/>
          </a:xfrm>
          <a:custGeom>
            <a:avLst/>
            <a:gdLst/>
            <a:ahLst/>
            <a:cxnLst/>
            <a:rect l="l" t="t" r="r" b="b"/>
            <a:pathLst>
              <a:path w="5638800" h="7620">
                <a:moveTo>
                  <a:pt x="5638799" y="0"/>
                </a:moveTo>
                <a:lnTo>
                  <a:pt x="0" y="0"/>
                </a:lnTo>
                <a:lnTo>
                  <a:pt x="0" y="7619"/>
                </a:lnTo>
                <a:lnTo>
                  <a:pt x="5638799" y="7619"/>
                </a:lnTo>
                <a:lnTo>
                  <a:pt x="56387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8511" y="7837931"/>
            <a:ext cx="5638800" cy="7620"/>
          </a:xfrm>
          <a:custGeom>
            <a:avLst/>
            <a:gdLst/>
            <a:ahLst/>
            <a:cxnLst/>
            <a:rect l="l" t="t" r="r" b="b"/>
            <a:pathLst>
              <a:path w="5638800" h="7620">
                <a:moveTo>
                  <a:pt x="5638799" y="0"/>
                </a:moveTo>
                <a:lnTo>
                  <a:pt x="0" y="0"/>
                </a:lnTo>
                <a:lnTo>
                  <a:pt x="0" y="7620"/>
                </a:lnTo>
                <a:lnTo>
                  <a:pt x="5638799" y="7620"/>
                </a:lnTo>
                <a:lnTo>
                  <a:pt x="56387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0719" y="9662032"/>
            <a:ext cx="142367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0"/>
              </a:lnSpc>
            </a:pPr>
            <a:r>
              <a:rPr sz="700" dirty="0">
                <a:latin typeface="Calibri"/>
                <a:cs typeface="Calibri"/>
              </a:rPr>
              <a:t>4/4/2023</a:t>
            </a:r>
            <a:r>
              <a:rPr sz="700" spc="2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FY24</a:t>
            </a:r>
            <a:r>
              <a:rPr sz="700" spc="4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Budget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‐</a:t>
            </a:r>
            <a:r>
              <a:rPr sz="700" spc="4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Level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2</a:t>
            </a:r>
            <a:r>
              <a:rPr sz="700" spc="4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‐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TM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88692" y="9662032"/>
            <a:ext cx="600075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0"/>
              </a:lnSpc>
            </a:pPr>
            <a:r>
              <a:rPr sz="700" dirty="0">
                <a:latin typeface="Calibri"/>
                <a:cs typeface="Calibri"/>
              </a:rPr>
              <a:t>Page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17</a:t>
            </a:r>
            <a:r>
              <a:rPr sz="700" spc="20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of</a:t>
            </a:r>
            <a:r>
              <a:rPr sz="700" spc="385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31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87753" y="0"/>
            <a:ext cx="7699375" cy="10058400"/>
            <a:chOff x="73152" y="0"/>
            <a:chExt cx="7699375" cy="1005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" y="0"/>
              <a:ext cx="7699248" cy="10058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" y="1010411"/>
              <a:ext cx="6089903" cy="61219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0719" y="9662032"/>
            <a:ext cx="142367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0"/>
              </a:lnSpc>
            </a:pPr>
            <a:r>
              <a:rPr sz="700" dirty="0">
                <a:latin typeface="Calibri"/>
                <a:cs typeface="Calibri"/>
              </a:rPr>
              <a:t>4/4/2023</a:t>
            </a:r>
            <a:r>
              <a:rPr sz="700" spc="23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FY24</a:t>
            </a:r>
            <a:r>
              <a:rPr sz="700" spc="4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Budget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‐</a:t>
            </a:r>
            <a:r>
              <a:rPr sz="700" spc="4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Level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2</a:t>
            </a:r>
            <a:r>
              <a:rPr sz="700" spc="4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‐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TM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8692" y="9662032"/>
            <a:ext cx="600075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0"/>
              </a:lnSpc>
            </a:pPr>
            <a:r>
              <a:rPr sz="700" dirty="0">
                <a:latin typeface="Calibri"/>
                <a:cs typeface="Calibri"/>
              </a:rPr>
              <a:t>Page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18</a:t>
            </a:r>
            <a:r>
              <a:rPr sz="700" spc="20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of</a:t>
            </a:r>
            <a:r>
              <a:rPr sz="700" spc="385" dirty="0">
                <a:latin typeface="Calibri"/>
                <a:cs typeface="Calibri"/>
              </a:rPr>
              <a:t> </a:t>
            </a:r>
            <a:r>
              <a:rPr sz="700" spc="-25" dirty="0">
                <a:latin typeface="Calibri"/>
                <a:cs typeface="Calibri"/>
              </a:rPr>
              <a:t>31</a:t>
            </a:r>
            <a:endParaRPr sz="7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46871" y="951296"/>
          <a:ext cx="5635623" cy="16611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410">
                <a:tc>
                  <a:txBody>
                    <a:bodyPr/>
                    <a:lstStyle/>
                    <a:p>
                      <a:pPr marL="1166495">
                        <a:lnSpc>
                          <a:spcPts val="725"/>
                        </a:lnSpc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Issue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Purpose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25"/>
                        </a:lnSpc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PRINCIPAL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870" algn="r">
                        <a:lnSpc>
                          <a:spcPts val="725"/>
                        </a:lnSpc>
                      </a:pPr>
                      <a:r>
                        <a:rPr sz="650" b="1" spc="-10" dirty="0">
                          <a:latin typeface="Arial"/>
                          <a:cs typeface="Arial"/>
                        </a:rPr>
                        <a:t>INTEREST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725"/>
                        </a:lnSpc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NET NEW</a:t>
                      </a:r>
                      <a:r>
                        <a:rPr sz="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latin typeface="Arial"/>
                          <a:cs typeface="Arial"/>
                        </a:rPr>
                        <a:t>D/S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3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October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2011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Called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Acquisition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9144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40,000.00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819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8,960.00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393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48,960.00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45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2016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Pine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Knoll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Pool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Renovations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(I)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4,200.00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39,200.00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Totals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75,000.00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13,160.00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88,160.00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014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Grand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Totals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07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2,014,643.20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421,232.10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(2,574.09)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2,433,301.21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marL="14604">
                        <a:lnSpc>
                          <a:spcPts val="780"/>
                        </a:lnSpc>
                        <a:spcBef>
                          <a:spcPts val="185"/>
                        </a:spcBef>
                      </a:pPr>
                      <a:r>
                        <a:rPr sz="65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KEY: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28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Funded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Budget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7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Inside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Levy</a:t>
                      </a:r>
                      <a:r>
                        <a:rPr sz="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Limit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O=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Outside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Levy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Limit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4604">
                        <a:lnSpc>
                          <a:spcPts val="785"/>
                        </a:lnSpc>
                        <a:spcBef>
                          <a:spcPts val="1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Exempt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Proposition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1/2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266947" y="673099"/>
            <a:ext cx="121602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10" dirty="0">
                <a:latin typeface="Arial"/>
                <a:cs typeface="Arial"/>
              </a:rPr>
              <a:t>Community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Preservation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36523" y="9636886"/>
            <a:ext cx="17443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latin typeface="Calibri"/>
                <a:cs typeface="Calibri"/>
              </a:rPr>
              <a:t>4/4/2023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FY24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Budget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‐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Level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‐ </a:t>
            </a:r>
            <a:r>
              <a:rPr sz="900" spc="-25" dirty="0">
                <a:latin typeface="Calibri"/>
                <a:cs typeface="Calibri"/>
              </a:rPr>
              <a:t>TM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3324" y="9636886"/>
            <a:ext cx="7321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latin typeface="Calibri"/>
                <a:cs typeface="Calibri"/>
              </a:rPr>
              <a:t>Page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19</a:t>
            </a:r>
            <a:r>
              <a:rPr sz="900" spc="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405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31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4237" y="1022763"/>
          <a:ext cx="6365872" cy="531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6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4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General Fund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Sources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994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FY23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3189" marR="152400" algn="ctr">
                        <a:lnSpc>
                          <a:spcPct val="10670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General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Fund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Budget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FY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2023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Budget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994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FY24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0014" marR="128905" algn="ctr">
                        <a:lnSpc>
                          <a:spcPct val="10670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General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Fund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Budget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59690"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FY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6286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Recommended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07314" marR="174625" indent="60960">
                        <a:lnSpc>
                          <a:spcPct val="1067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Increase (Decrease)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0" marR="73660" indent="34925">
                        <a:lnSpc>
                          <a:spcPct val="109500"/>
                        </a:lnSpc>
                        <a:spcBef>
                          <a:spcPts val="710"/>
                        </a:spcBef>
                      </a:pPr>
                      <a:r>
                        <a:rPr sz="950" b="1" spc="-10" dirty="0">
                          <a:latin typeface="Arial"/>
                          <a:cs typeface="Arial"/>
                        </a:rPr>
                        <a:t>Percent </a:t>
                      </a:r>
                      <a:r>
                        <a:rPr sz="950" b="1" dirty="0">
                          <a:latin typeface="Arial"/>
                          <a:cs typeface="Arial"/>
                        </a:rPr>
                        <a:t>Inc</a:t>
                      </a:r>
                      <a:r>
                        <a:rPr sz="9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latin typeface="Arial"/>
                          <a:cs typeface="Arial"/>
                        </a:rPr>
                        <a:t>(Dec)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31750">
                        <a:lnSpc>
                          <a:spcPts val="1070"/>
                        </a:lnSpc>
                        <a:spcBef>
                          <a:spcPts val="5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Taxes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070"/>
                        </a:lnSpc>
                        <a:spcBef>
                          <a:spcPts val="5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49,789,071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070"/>
                        </a:lnSpc>
                        <a:spcBef>
                          <a:spcPts val="5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51,396,526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070"/>
                        </a:lnSpc>
                        <a:spcBef>
                          <a:spcPts val="5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1,607,455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070"/>
                        </a:lnSpc>
                        <a:spcBef>
                          <a:spcPts val="58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3.23%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6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Local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4,479,302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4,377,626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(101,676)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2.27%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State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15,140,825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17,276,677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2,135,852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14.11%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Transfers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ts val="10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88,160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88,160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0.00%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31750">
                        <a:lnSpc>
                          <a:spcPts val="105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Total General Fund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Sources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055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69,409,198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055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73,138,989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055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3,729,792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55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5.37%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General Fund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Uses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31750">
                        <a:lnSpc>
                          <a:spcPts val="107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General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Government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07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5.38%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107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3,517,608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07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5.60%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07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3,859,838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107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342,230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7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9.73%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Public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Safety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8.21%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5,368,089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8.04%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5,541,229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173,140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3.23%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Education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50.99%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33,327,515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50.27%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34,629,107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1,301,592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3.91%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Public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Works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8.78%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5,740,566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9.47%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6,523,452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782,886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13.64%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Services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1.29%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840,760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1.30%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893,503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52,743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6.27%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Culture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Recreation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1.83%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1,195,219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1.81%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1,244,448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49,229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4.12%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Debt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Service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2.64%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1,725,584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2.23%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1,536,313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(189,271)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10.97%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Insurance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20.87%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13,641,026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21.28%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14,661,874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1,020,848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7.48%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31750">
                        <a:lnSpc>
                          <a:spcPts val="105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Total General Fund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Budget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105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100%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65,356,367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55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100%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68,889,765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3,533,398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5.41%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31750">
                        <a:lnSpc>
                          <a:spcPts val="107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Capital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Projects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ts val="107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ts val="107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1,258,796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07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1,258,796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1070"/>
                        </a:lnSpc>
                        <a:spcBef>
                          <a:spcPts val="57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#DIV/0!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30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Stabilization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Fund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100,000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100,000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0.00%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OPEB Trust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Fund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100,000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100,000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0.00%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Compensated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Absences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Fund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50,000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0.00%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Charges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1,100,850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1,094,366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107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(6,484)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0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0.59%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31750">
                        <a:lnSpc>
                          <a:spcPts val="105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Total Other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Uses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1,350,850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2,603,162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1,252,312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ts val="105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92.71%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31750">
                        <a:lnSpc>
                          <a:spcPts val="105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Total General Fund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Uses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055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66,707,217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055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71,492,927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055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4,785,709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ts val="1055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7.17%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 marL="31750">
                        <a:lnSpc>
                          <a:spcPts val="103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Sources Less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Uses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03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2,701,980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965" algn="r">
                        <a:lnSpc>
                          <a:spcPts val="103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1,646,063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03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(1,055,918)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3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39.08%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31951" y="670052"/>
            <a:ext cx="638048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67145" algn="l"/>
              </a:tabLst>
            </a:pPr>
            <a:r>
              <a:rPr sz="1150" b="1" u="sng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FY24</a:t>
            </a:r>
            <a:r>
              <a:rPr sz="115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r>
              <a:rPr sz="115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15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USES</a:t>
            </a:r>
            <a:r>
              <a:rPr sz="115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15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 </a:t>
            </a:r>
            <a:r>
              <a:rPr sz="115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11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2244" y="7611109"/>
            <a:ext cx="190500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dirty="0">
                <a:latin typeface="Calibri"/>
                <a:cs typeface="Calibri"/>
              </a:rPr>
              <a:t>4/4/2023</a:t>
            </a:r>
            <a:r>
              <a:rPr sz="950" spc="29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FY24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Budget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‐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Level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‐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TM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1998" y="7611109"/>
            <a:ext cx="79819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dirty="0">
                <a:latin typeface="Calibri"/>
                <a:cs typeface="Calibri"/>
              </a:rPr>
              <a:t>Page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20</a:t>
            </a:r>
            <a:r>
              <a:rPr sz="950" spc="26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of</a:t>
            </a:r>
            <a:r>
              <a:rPr sz="950" spc="49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31</a:t>
            </a:r>
            <a:endParaRPr sz="95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240" y="12848"/>
          <a:ext cx="10025378" cy="3756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3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930">
                <a:tc>
                  <a:txBody>
                    <a:bodyPr/>
                    <a:lstStyle/>
                    <a:p>
                      <a:pPr marL="25400">
                        <a:lnSpc>
                          <a:spcPts val="1175"/>
                        </a:lnSpc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FY24</a:t>
                      </a:r>
                      <a:r>
                        <a:rPr sz="10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10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latin typeface="Arial"/>
                          <a:cs typeface="Arial"/>
                        </a:rPr>
                        <a:t>RECEIPTS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7815">
                        <a:lnSpc>
                          <a:spcPts val="122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Budget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ts val="122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Projections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4150">
                        <a:lnSpc>
                          <a:spcPts val="122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Actual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Difference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Between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1220"/>
                        </a:lnSpc>
                        <a:spcBef>
                          <a:spcPts val="9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FY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0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Projection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25400">
                        <a:lnSpc>
                          <a:spcPts val="1220"/>
                        </a:lnSpc>
                      </a:pPr>
                      <a:r>
                        <a:rPr sz="105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Categories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220"/>
                        </a:lnSpc>
                      </a:pPr>
                      <a:r>
                        <a:rPr sz="105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FY23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1220"/>
                        </a:lnSpc>
                      </a:pPr>
                      <a:r>
                        <a:rPr sz="105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FY24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1220"/>
                        </a:lnSpc>
                      </a:pPr>
                      <a:r>
                        <a:rPr sz="105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FY22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ts val="122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FY23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Budget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ts val="122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25400">
                        <a:lnSpc>
                          <a:spcPts val="1215"/>
                        </a:lnSpc>
                        <a:spcBef>
                          <a:spcPts val="61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M.V.</a:t>
                      </a:r>
                      <a:r>
                        <a:rPr sz="10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Excise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7470" marB="0"/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215"/>
                        </a:lnSpc>
                        <a:spcBef>
                          <a:spcPts val="61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2,444,751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7470" marB="0"/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1215"/>
                        </a:lnSpc>
                        <a:spcBef>
                          <a:spcPts val="61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2,444,752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7470" marB="0"/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ts val="1215"/>
                        </a:lnSpc>
                        <a:spcBef>
                          <a:spcPts val="61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2,444,752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747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215"/>
                        </a:lnSpc>
                        <a:spcBef>
                          <a:spcPts val="61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74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1215"/>
                        </a:lnSpc>
                        <a:spcBef>
                          <a:spcPts val="610"/>
                        </a:spcBef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0%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747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PY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Actuals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25400">
                        <a:lnSpc>
                          <a:spcPts val="123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Meals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Excise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350,000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351,878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351,878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1,878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1230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1%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01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FY21</a:t>
                      </a:r>
                      <a:r>
                        <a:rPr sz="85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MEALS</a:t>
                      </a:r>
                      <a:r>
                        <a:rPr sz="85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TAX</a:t>
                      </a:r>
                      <a:r>
                        <a:rPr sz="85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$224,167.55;</a:t>
                      </a:r>
                      <a:r>
                        <a:rPr sz="85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FY22</a:t>
                      </a:r>
                      <a:r>
                        <a:rPr sz="85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ACTUAL</a:t>
                      </a:r>
                      <a:r>
                        <a:rPr sz="85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spc="3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$351,878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25400">
                        <a:lnSpc>
                          <a:spcPts val="1215"/>
                        </a:lnSpc>
                        <a:spcBef>
                          <a:spcPts val="42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Taxes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215"/>
                        </a:lnSpc>
                        <a:spcBef>
                          <a:spcPts val="42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19,500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ts val="1215"/>
                        </a:lnSpc>
                        <a:spcBef>
                          <a:spcPts val="42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19,825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215"/>
                        </a:lnSpc>
                        <a:spcBef>
                          <a:spcPts val="42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19,825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215"/>
                        </a:lnSpc>
                        <a:spcBef>
                          <a:spcPts val="420"/>
                        </a:spcBef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325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1215"/>
                        </a:lnSpc>
                        <a:spcBef>
                          <a:spcPts val="420"/>
                        </a:spcBef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2%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Boat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Excise,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GB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Added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Tax,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Urban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Red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PY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Actuals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88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25400">
                        <a:lnSpc>
                          <a:spcPts val="118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Penalties</a:t>
                      </a:r>
                      <a:r>
                        <a:rPr sz="10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0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Interest</a:t>
                      </a:r>
                      <a:r>
                        <a:rPr sz="10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0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Taxes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242,764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214,335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214,335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(28,429)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118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12%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01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PY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Actuals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25400">
                        <a:lnSpc>
                          <a:spcPts val="118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Payments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Lieu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Taxes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69,500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82,233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66,726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12,733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185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18%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01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Brownstone,</a:t>
                      </a:r>
                      <a:r>
                        <a:rPr sz="85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Baypath,</a:t>
                      </a:r>
                      <a:r>
                        <a:rPr sz="85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Third</a:t>
                      </a:r>
                      <a:r>
                        <a:rPr sz="85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Assoc,</a:t>
                      </a:r>
                      <a:r>
                        <a:rPr sz="85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ELHA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25400">
                        <a:lnSpc>
                          <a:spcPts val="1230"/>
                        </a:lnSpc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Fees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28,400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28,400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23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28,400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3360" algn="r">
                        <a:lnSpc>
                          <a:spcPts val="123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-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1230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0%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01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Misc</a:t>
                      </a:r>
                      <a:r>
                        <a:rPr sz="85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Fees</a:t>
                      </a:r>
                      <a:r>
                        <a:rPr sz="85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(W&amp;M,</a:t>
                      </a:r>
                      <a:r>
                        <a:rPr sz="85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NSF,</a:t>
                      </a:r>
                      <a:r>
                        <a:rPr sz="85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Recording,</a:t>
                      </a:r>
                      <a:r>
                        <a:rPr sz="85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Tax</a:t>
                      </a:r>
                      <a:r>
                        <a:rPr sz="85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Title,</a:t>
                      </a:r>
                      <a:r>
                        <a:rPr sz="85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Pole/Bus</a:t>
                      </a:r>
                      <a:r>
                        <a:rPr sz="85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Cert)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Rental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Fees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115,178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114,988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126,480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(190)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0%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90805" marR="24130">
                        <a:lnSpc>
                          <a:spcPct val="107100"/>
                        </a:lnSpc>
                        <a:spcBef>
                          <a:spcPts val="34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Rentals</a:t>
                      </a:r>
                      <a:r>
                        <a:rPr sz="8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Telephone/Cellular</a:t>
                      </a:r>
                      <a:r>
                        <a:rPr sz="8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(Verizon</a:t>
                      </a:r>
                      <a:r>
                        <a:rPr sz="8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$58,245,</a:t>
                      </a:r>
                      <a:r>
                        <a:rPr sz="8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AT&amp;T</a:t>
                      </a:r>
                      <a:r>
                        <a:rPr sz="8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$31,827,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T-Mobile</a:t>
                      </a:r>
                      <a:r>
                        <a:rPr sz="85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$24,916)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381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25400">
                        <a:lnSpc>
                          <a:spcPts val="120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0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Dept</a:t>
                      </a:r>
                      <a:r>
                        <a:rPr sz="10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Revenue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ts val="120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75,295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120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100,000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20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76,297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20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24,705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205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33%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Moved</a:t>
                      </a:r>
                      <a:r>
                        <a:rPr sz="85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items</a:t>
                      </a:r>
                      <a:r>
                        <a:rPr sz="85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85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Misc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25400">
                        <a:lnSpc>
                          <a:spcPts val="118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Building</a:t>
                      </a:r>
                      <a:r>
                        <a:rPr sz="10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Permits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168,558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153,174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168,558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5400">
                        <a:lnSpc>
                          <a:spcPts val="117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Licenses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Permits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17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370,739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117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371,826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117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370,739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17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1,087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1175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0%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25400">
                        <a:lnSpc>
                          <a:spcPts val="118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Special</a:t>
                      </a:r>
                      <a:r>
                        <a:rPr sz="10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Assessments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36,000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36,236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36,236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185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236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1185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0%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01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special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tax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bill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8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actuals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25400">
                        <a:lnSpc>
                          <a:spcPts val="119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Fines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ts val="119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3,245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335" algn="r">
                        <a:lnSpc>
                          <a:spcPts val="119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3,247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ts val="119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3,247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r">
                        <a:lnSpc>
                          <a:spcPts val="119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1195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0%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01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actuals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5400">
                        <a:lnSpc>
                          <a:spcPts val="117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Investment</a:t>
                      </a:r>
                      <a:r>
                        <a:rPr sz="10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Income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17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115,000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117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125,000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17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39,135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17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1175"/>
                        </a:lnSpc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9%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25400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Medicaid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153,840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150,000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153,844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(3,840)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118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2%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01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School</a:t>
                      </a:r>
                      <a:r>
                        <a:rPr sz="85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agreed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25400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Recurring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159,800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100,000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159,814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18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(59,800)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118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37%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01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MGM</a:t>
                      </a:r>
                      <a:r>
                        <a:rPr sz="85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surrounding</a:t>
                      </a:r>
                      <a:r>
                        <a:rPr sz="85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communities</a:t>
                      </a:r>
                      <a:r>
                        <a:rPr sz="85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($100k)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Nonrecurring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16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126,732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ts val="116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81,732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116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168,432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ts val="1165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(45,000)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1165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36%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010"/>
                        </a:lnSpc>
                      </a:pPr>
                      <a:r>
                        <a:rPr sz="850" dirty="0">
                          <a:latin typeface="Arial"/>
                          <a:cs typeface="Arial"/>
                        </a:rPr>
                        <a:t>MSBA</a:t>
                      </a:r>
                      <a:r>
                        <a:rPr sz="85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amortization</a:t>
                      </a:r>
                      <a:r>
                        <a:rPr sz="8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released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25400">
                        <a:lnSpc>
                          <a:spcPts val="1150"/>
                        </a:lnSpc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10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latin typeface="Arial"/>
                          <a:cs typeface="Arial"/>
                        </a:rPr>
                        <a:t>Receipts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150"/>
                        </a:lnSpc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4,479,302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8430" algn="r">
                        <a:lnSpc>
                          <a:spcPts val="1150"/>
                        </a:lnSpc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4,377,626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ts val="1150"/>
                        </a:lnSpc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4,428,696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1150"/>
                        </a:lnSpc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(86,292)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1150"/>
                        </a:lnSpc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2%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2244" y="7611109"/>
            <a:ext cx="190500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dirty="0">
                <a:latin typeface="Calibri"/>
                <a:cs typeface="Calibri"/>
              </a:rPr>
              <a:t>4/4/2023</a:t>
            </a:r>
            <a:r>
              <a:rPr sz="950" spc="29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FY24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Budget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‐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Level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‐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TM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71998" y="7611109"/>
            <a:ext cx="79819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dirty="0">
                <a:latin typeface="Calibri"/>
                <a:cs typeface="Calibri"/>
              </a:rPr>
              <a:t>Page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21</a:t>
            </a:r>
            <a:r>
              <a:rPr sz="950" spc="26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of</a:t>
            </a:r>
            <a:r>
              <a:rPr sz="950" spc="49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31</a:t>
            </a:r>
            <a:endParaRPr sz="95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668" y="345947"/>
          <a:ext cx="9886314" cy="3202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6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1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Revolving</a:t>
                      </a:r>
                      <a:r>
                        <a:rPr sz="1100" b="1" u="heavy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Fund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35330" marR="168275" indent="-518159">
                        <a:lnSpc>
                          <a:spcPct val="107300"/>
                        </a:lnSpc>
                        <a:spcBef>
                          <a:spcPts val="5"/>
                        </a:spcBef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Authorized</a:t>
                      </a:r>
                      <a:r>
                        <a:rPr sz="11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to</a:t>
                      </a:r>
                      <a:r>
                        <a:rPr sz="11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Spend</a:t>
                      </a:r>
                      <a:r>
                        <a:rPr sz="110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Fund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35915" marR="233679" indent="-55244">
                        <a:lnSpc>
                          <a:spcPct val="107300"/>
                        </a:lnSpc>
                        <a:spcBef>
                          <a:spcPts val="5"/>
                        </a:spcBef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Revenue</a:t>
                      </a:r>
                      <a:r>
                        <a:rPr sz="1100" b="1" u="heavy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Source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53110">
                        <a:lnSpc>
                          <a:spcPct val="100000"/>
                        </a:lnSpc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Use</a:t>
                      </a:r>
                      <a:r>
                        <a:rPr sz="1100" b="1" u="heavy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u="heavy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Funds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FY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2024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4305" marR="147320" algn="ctr">
                        <a:lnSpc>
                          <a:spcPct val="1073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Spending Limit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FY</a:t>
                      </a:r>
                      <a:r>
                        <a:rPr sz="1100" b="1" u="heavy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2024</a:t>
                      </a:r>
                      <a:r>
                        <a:rPr sz="1100" b="1" u="heavy" spc="5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16205" marR="61594" indent="-6350">
                        <a:lnSpc>
                          <a:spcPct val="107300"/>
                        </a:lnSpc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Estimated</a:t>
                      </a:r>
                      <a:r>
                        <a:rPr sz="1100" b="1" u="heavy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Revenues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20065" marR="85725" indent="-387350">
                        <a:lnSpc>
                          <a:spcPct val="107300"/>
                        </a:lnSpc>
                        <a:spcBef>
                          <a:spcPts val="5"/>
                        </a:spcBef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Restrictions</a:t>
                      </a:r>
                      <a:r>
                        <a:rPr sz="1100" b="1" u="heavy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on</a:t>
                      </a:r>
                      <a:r>
                        <a:rPr sz="11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Use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24765">
                        <a:lnSpc>
                          <a:spcPts val="130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Solid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Waste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Disposal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(#2805)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30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Department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30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Trash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bag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765" marR="47625">
                        <a:lnSpc>
                          <a:spcPct val="1036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receipts,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recycling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rebates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just">
                        <a:lnSpc>
                          <a:spcPts val="130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Salaries,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expenses,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supplies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765" marR="207010" algn="just">
                        <a:lnSpc>
                          <a:spcPct val="1036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contractual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operate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solid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waste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disposal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recycling program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174,948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136,000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30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Legal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fees,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660">
                <a:tc>
                  <a:txBody>
                    <a:bodyPr/>
                    <a:lstStyle/>
                    <a:p>
                      <a:pPr marL="24765">
                        <a:lnSpc>
                          <a:spcPts val="130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Council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Aging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(#2809)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30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Council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Aging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30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Council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765" marR="78740">
                        <a:lnSpc>
                          <a:spcPct val="1036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Aging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programs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events,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such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as: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Fitness</a:t>
                      </a:r>
                      <a:r>
                        <a:rPr sz="11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room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memberships,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exercise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class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fees,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event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fees, facility/room rental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30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Salaries,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expenses,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contractual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4765" marR="65405">
                        <a:lnSpc>
                          <a:spcPct val="1036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expenses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operate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these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programs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Council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Aging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28,302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30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Legal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fees;rent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3019" y="-12699"/>
            <a:ext cx="206565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dirty="0">
                <a:latin typeface="Arial"/>
                <a:cs typeface="Arial"/>
              </a:rPr>
              <a:t>FY24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REVOLVING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FUNDS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668" y="4283964"/>
          <a:ext cx="9886314" cy="120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6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1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Revolving</a:t>
                      </a:r>
                      <a:r>
                        <a:rPr sz="1100" b="1" u="heavy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Fund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35330" marR="168275" indent="-518159">
                        <a:lnSpc>
                          <a:spcPct val="107300"/>
                        </a:lnSpc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Authorized</a:t>
                      </a:r>
                      <a:r>
                        <a:rPr sz="11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to</a:t>
                      </a:r>
                      <a:r>
                        <a:rPr sz="11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Spend</a:t>
                      </a:r>
                      <a:r>
                        <a:rPr sz="110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Fund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35915" marR="233679" indent="-55244">
                        <a:lnSpc>
                          <a:spcPct val="107300"/>
                        </a:lnSpc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Revenue</a:t>
                      </a:r>
                      <a:r>
                        <a:rPr sz="1100" b="1" u="heavy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Source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53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Use</a:t>
                      </a:r>
                      <a:r>
                        <a:rPr sz="1100" b="1" u="heavy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u="heavy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Funds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ts val="1210"/>
                        </a:lnSpc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FY</a:t>
                      </a:r>
                      <a:r>
                        <a:rPr sz="1100" b="1" u="heavy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2024</a:t>
                      </a:r>
                      <a:r>
                        <a:rPr sz="1100" b="1" u="heavy" spc="5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5415" marR="90170" indent="-7620">
                        <a:lnSpc>
                          <a:spcPct val="107300"/>
                        </a:lnSpc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Estimated</a:t>
                      </a:r>
                      <a:r>
                        <a:rPr sz="1100" b="1" u="heavy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Expenses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210"/>
                        </a:lnSpc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FY</a:t>
                      </a:r>
                      <a:r>
                        <a:rPr sz="1100" b="1" u="heavy" spc="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2024</a:t>
                      </a:r>
                      <a:r>
                        <a:rPr sz="1100" b="1" u="heavy" spc="5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16205" marR="61594" indent="-6350">
                        <a:lnSpc>
                          <a:spcPct val="107300"/>
                        </a:lnSpc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Estimated</a:t>
                      </a:r>
                      <a:r>
                        <a:rPr sz="1100" b="1" u="heavy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Revenues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20065" marR="85725" indent="-387350">
                        <a:lnSpc>
                          <a:spcPct val="107300"/>
                        </a:lnSpc>
                      </a:pP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Restrictions</a:t>
                      </a:r>
                      <a:r>
                        <a:rPr sz="1100" b="1" u="heavy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on</a:t>
                      </a:r>
                      <a:r>
                        <a:rPr sz="11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Use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4765">
                        <a:lnSpc>
                          <a:spcPts val="1285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Recreation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Recreation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Department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85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Recreation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Salaries,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expenses,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supplies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ts val="1285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662,265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1285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1,094,351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Legal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fees,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2476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Revolving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(#2811)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fees,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contractual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operate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pool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recreation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programs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pool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11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memberships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4647" y="3692144"/>
            <a:ext cx="8415020" cy="43243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447415" marR="5080" indent="-3435350">
              <a:lnSpc>
                <a:spcPct val="104600"/>
              </a:lnSpc>
              <a:spcBef>
                <a:spcPts val="35"/>
              </a:spcBef>
            </a:pPr>
            <a:r>
              <a:rPr sz="1300" b="1" dirty="0">
                <a:latin typeface="Arial"/>
                <a:cs typeface="Arial"/>
              </a:rPr>
              <a:t>Revolving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Funds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Under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MGL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Chapter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44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Section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53D</a:t>
            </a:r>
            <a:r>
              <a:rPr sz="1300" b="1" spc="35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-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Provided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for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Informational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Purposes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As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An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Annual </a:t>
            </a:r>
            <a:r>
              <a:rPr sz="1300" b="1" dirty="0">
                <a:latin typeface="Arial"/>
                <a:cs typeface="Arial"/>
              </a:rPr>
              <a:t>Vote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Is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Not </a:t>
            </a:r>
            <a:r>
              <a:rPr sz="1300" b="1" spc="-10" dirty="0">
                <a:latin typeface="Arial"/>
                <a:cs typeface="Arial"/>
              </a:rPr>
              <a:t>Needed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2244" y="7611109"/>
            <a:ext cx="190500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dirty="0">
                <a:latin typeface="Calibri"/>
                <a:cs typeface="Calibri"/>
              </a:rPr>
              <a:t>4/4/2023</a:t>
            </a:r>
            <a:r>
              <a:rPr sz="950" spc="29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FY24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Budget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‐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Level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</a:t>
            </a:r>
            <a:r>
              <a:rPr sz="950" spc="45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‐</a:t>
            </a:r>
            <a:r>
              <a:rPr sz="950" spc="40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TM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1998" y="7611109"/>
            <a:ext cx="79819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0"/>
              </a:lnSpc>
            </a:pPr>
            <a:r>
              <a:rPr sz="950" dirty="0">
                <a:latin typeface="Calibri"/>
                <a:cs typeface="Calibri"/>
              </a:rPr>
              <a:t>Page</a:t>
            </a:r>
            <a:r>
              <a:rPr sz="950" spc="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22</a:t>
            </a:r>
            <a:r>
              <a:rPr sz="950" spc="26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of</a:t>
            </a:r>
            <a:r>
              <a:rPr sz="950" spc="495" dirty="0">
                <a:latin typeface="Calibri"/>
                <a:cs typeface="Calibri"/>
              </a:rPr>
              <a:t> </a:t>
            </a:r>
            <a:r>
              <a:rPr sz="950" spc="-25" dirty="0">
                <a:latin typeface="Calibri"/>
                <a:cs typeface="Calibri"/>
              </a:rPr>
              <a:t>31</a:t>
            </a:r>
            <a:endParaRPr sz="95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67282" y="181065"/>
          <a:ext cx="6337934" cy="4325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005">
                <a:tc>
                  <a:txBody>
                    <a:bodyPr/>
                    <a:lstStyle/>
                    <a:p>
                      <a:pPr marL="3175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r>
                        <a:rPr sz="1100" b="1" spc="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Detail: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3119" algn="r">
                        <a:lnSpc>
                          <a:spcPts val="122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Expense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ts val="122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Revenue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220"/>
                        </a:lnSpc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Diff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A-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Baseball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39,350.00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40,000.00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650.00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B-Field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Hockey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15,285.00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18,000.00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2,715.00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C-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Basketball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70,960.00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80,000.00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9,040.00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D-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Cheerleading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869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8,990.00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10,000.00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1,010.00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E-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Fitness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869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5,024.00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9050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6,000.00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976.00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F-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Football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19,252.00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22,500.00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3,248.00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G-Girl</a:t>
                      </a:r>
                      <a:r>
                        <a:rPr sz="1100" b="1" spc="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Lacrosse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869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9,467.00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12,250.00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2,783.00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H-Pine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Knoll</a:t>
                      </a:r>
                      <a:r>
                        <a:rPr sz="11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Non</a:t>
                      </a:r>
                      <a:r>
                        <a:rPr sz="11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Camp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97,225.00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160,000.00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62,775.00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I-Pine</a:t>
                      </a:r>
                      <a:r>
                        <a:rPr sz="1100" b="1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Knoll</a:t>
                      </a:r>
                      <a:r>
                        <a:rPr sz="1100" b="1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Camp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131,350.00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322,560.00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191,210.00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J-Soccer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62,730.00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64,000.00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1,270.00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31750">
                        <a:lnSpc>
                          <a:spcPts val="1305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K-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Softball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19,432.00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26,000.00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6,568.00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31750">
                        <a:lnSpc>
                          <a:spcPts val="131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L-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Swimming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73,720.00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75,000.00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1,280.00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M-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Clinics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20,822.00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22,000.00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1,178.00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N-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Tennis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20,230.00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65,000.00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44,770.00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O-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Wrestling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869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5,810.00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12,600.00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6,790.00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31750">
                        <a:lnSpc>
                          <a:spcPts val="122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P-Bus</a:t>
                      </a:r>
                      <a:r>
                        <a:rPr sz="1100" b="1" spc="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Trips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ts val="1035"/>
                        </a:lnSpc>
                        <a:spcBef>
                          <a:spcPts val="1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323850" algn="r">
                        <a:lnSpc>
                          <a:spcPts val="1035"/>
                        </a:lnSpc>
                        <a:spcBef>
                          <a:spcPts val="1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ts val="1035"/>
                        </a:lnSpc>
                        <a:spcBef>
                          <a:spcPts val="1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31750">
                        <a:lnSpc>
                          <a:spcPts val="1310"/>
                        </a:lnSpc>
                        <a:spcBef>
                          <a:spcPts val="439"/>
                        </a:spcBef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Q-Pre</a:t>
                      </a:r>
                      <a:r>
                        <a:rPr sz="1100" b="1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100" b="1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Programs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879" marB="0"/>
                </a:tc>
                <a:tc>
                  <a:txBody>
                    <a:bodyPr/>
                    <a:lstStyle/>
                    <a:p>
                      <a:pPr marR="864869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5,024.00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128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60,000.00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128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54,976.00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128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R-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Rental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12,272.00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16,000.00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3,728.00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S-Pool</a:t>
                      </a:r>
                      <a:r>
                        <a:rPr sz="1100" b="1" spc="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Memberships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32,850.00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60,000.00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27,150.00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T-Community</a:t>
                      </a:r>
                      <a:r>
                        <a:rPr sz="1100" b="1" spc="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Gardens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869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577.00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9050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750.00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173.00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31750">
                        <a:lnSpc>
                          <a:spcPts val="1290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U-Boys</a:t>
                      </a:r>
                      <a:r>
                        <a:rPr sz="11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Lacrosse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11,895.00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21,691.00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9,796.00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31750">
                        <a:lnSpc>
                          <a:spcPts val="1305"/>
                        </a:lnSpc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V-Community</a:t>
                      </a:r>
                      <a:r>
                        <a:rPr sz="1100" b="1" spc="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Events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R="17780" algn="r">
                        <a:lnSpc>
                          <a:spcPts val="1200"/>
                        </a:lnSpc>
                      </a:pP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4235" algn="r">
                        <a:lnSpc>
                          <a:spcPts val="1035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662,265.00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ts val="1035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1,094,351.00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ts val="1035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432,086.00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53" y="-9652"/>
            <a:ext cx="9626600" cy="8674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30"/>
              </a:spcBef>
            </a:pPr>
            <a:r>
              <a:rPr sz="1050" b="1" dirty="0">
                <a:latin typeface="Arial"/>
                <a:cs typeface="Arial"/>
              </a:rPr>
              <a:t>FY24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CHAPTER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90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AND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AMBULANCE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-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RECEIPTS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RESERVED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FOR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APPROPRIATION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06700"/>
              </a:lnSpc>
              <a:spcBef>
                <a:spcPts val="940"/>
              </a:spcBef>
            </a:pPr>
            <a:r>
              <a:rPr sz="900" dirty="0">
                <a:latin typeface="Arial"/>
                <a:cs typeface="Arial"/>
              </a:rPr>
              <a:t>To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see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if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Town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will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vote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raise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and/or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appropriate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sum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money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by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borrowing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otherwise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highway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construction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and/or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reconstruction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maintenance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purposes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which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is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be </a:t>
            </a:r>
            <a:r>
              <a:rPr sz="900" dirty="0">
                <a:latin typeface="Arial"/>
                <a:cs typeface="Arial"/>
              </a:rPr>
              <a:t>reimbursed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by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Commonwealth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Massachusetts;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pass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any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vote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or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take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any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other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action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relative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thereto.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1426845" algn="ctr">
              <a:lnSpc>
                <a:spcPct val="100000"/>
              </a:lnSpc>
              <a:tabLst>
                <a:tab pos="1696720" algn="l"/>
              </a:tabLst>
            </a:pPr>
            <a:r>
              <a:rPr sz="900" b="1" spc="-50" dirty="0">
                <a:latin typeface="Arial"/>
                <a:cs typeface="Arial"/>
              </a:rPr>
              <a:t>$</a:t>
            </a:r>
            <a:r>
              <a:rPr sz="900" b="1" dirty="0">
                <a:latin typeface="Arial"/>
                <a:cs typeface="Arial"/>
              </a:rPr>
              <a:t>	</a:t>
            </a:r>
            <a:r>
              <a:rPr sz="900" b="1" spc="-10" dirty="0">
                <a:latin typeface="Arial"/>
                <a:cs typeface="Arial"/>
              </a:rPr>
              <a:t>577,172.91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00" y="1666748"/>
            <a:ext cx="467296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dirty="0">
                <a:latin typeface="Arial"/>
                <a:cs typeface="Arial"/>
              </a:rPr>
              <a:t>Receipts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Reserved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for</a:t>
            </a:r>
            <a:r>
              <a:rPr sz="1050" b="1" spc="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Appropriation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Under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MGL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Chapter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40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Section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spc="-25" dirty="0">
                <a:latin typeface="Arial"/>
                <a:cs typeface="Arial"/>
              </a:rPr>
              <a:t>5F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3" y="1987295"/>
          <a:ext cx="10022837" cy="2151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5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71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#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Name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FY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2021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272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Actuals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FY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9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Actuals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FY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2023</a:t>
                      </a:r>
                      <a:r>
                        <a:rPr sz="9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Budget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FY</a:t>
                      </a:r>
                      <a:r>
                        <a:rPr sz="9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2024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02895" marR="226695" indent="-68580">
                        <a:lnSpc>
                          <a:spcPct val="10890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Proposed Budget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Increase/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Decrease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$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Increase/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Decrease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Explanation</a:t>
                      </a:r>
                      <a:r>
                        <a:rPr sz="90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Change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marL="342265">
                        <a:lnSpc>
                          <a:spcPts val="1005"/>
                        </a:lnSpc>
                        <a:spcBef>
                          <a:spcPts val="1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2907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ts val="1005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Ambulance</a:t>
                      </a:r>
                      <a:r>
                        <a:rPr sz="9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Fund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05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Salary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462915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784,628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396240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1,133,477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365760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1,302,760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417195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169,283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5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15%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salary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62915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198,488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93395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217,154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62915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228,088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83234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10,934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5%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Ambulance</a:t>
                      </a:r>
                      <a:r>
                        <a:rPr sz="9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supplies,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 marR="56515">
                        <a:lnSpc>
                          <a:spcPct val="1067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billing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annual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service,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intercept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fees.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Capital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62915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407,861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93395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136,312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62915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183,733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83234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47,421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35%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Lifepak,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lease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ts val="969"/>
                        </a:lnSpc>
                        <a:spcBef>
                          <a:spcPts val="7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payment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05"/>
                        </a:lnSpc>
                        <a:spcBef>
                          <a:spcPts val="10"/>
                        </a:spcBef>
                      </a:pPr>
                      <a:r>
                        <a:rPr sz="900" i="1" spc="-10" dirty="0">
                          <a:latin typeface="Arial"/>
                          <a:cs typeface="Arial"/>
                        </a:rPr>
                        <a:t>Total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365760" algn="l"/>
                        </a:tabLst>
                      </a:pPr>
                      <a:r>
                        <a:rPr sz="900" i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1,390,978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396240" algn="l"/>
                        </a:tabLst>
                      </a:pPr>
                      <a:r>
                        <a:rPr sz="900" i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1,486,943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365760" algn="l"/>
                        </a:tabLst>
                      </a:pPr>
                      <a:r>
                        <a:rPr sz="900" i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1,714,581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417195" algn="l"/>
                        </a:tabLst>
                      </a:pPr>
                      <a:r>
                        <a:rPr sz="900" i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227,638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5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15%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05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Revenue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363220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(1,483,804)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356235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(1,600,000)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363855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(1,750,000)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415290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(150,000)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1005"/>
                        </a:lnSpc>
                        <a:spcBef>
                          <a:spcPts val="1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9%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748030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40"/>
                        </a:lnSpc>
                        <a:spcBef>
                          <a:spcPts val="2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Net</a:t>
                      </a:r>
                      <a:r>
                        <a:rPr sz="9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(Profit)</a:t>
                      </a:r>
                      <a:r>
                        <a:rPr sz="9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Deficit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040"/>
                        </a:lnSpc>
                        <a:spcBef>
                          <a:spcPts val="25"/>
                        </a:spcBef>
                        <a:tabLst>
                          <a:tab pos="526415" algn="l"/>
                        </a:tabLst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(92,827)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040"/>
                        </a:lnSpc>
                        <a:spcBef>
                          <a:spcPts val="25"/>
                        </a:spcBef>
                        <a:tabLst>
                          <a:tab pos="454025" algn="l"/>
                        </a:tabLst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(205,884)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040"/>
                        </a:lnSpc>
                        <a:spcBef>
                          <a:spcPts val="25"/>
                        </a:spcBef>
                        <a:tabLst>
                          <a:tab pos="461009" algn="l"/>
                        </a:tabLst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(241,303)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040"/>
                        </a:lnSpc>
                        <a:spcBef>
                          <a:spcPts val="25"/>
                        </a:spcBef>
                        <a:tabLst>
                          <a:tab pos="481330" algn="l"/>
                        </a:tabLst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(35,419)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716" y="4154878"/>
          <a:ext cx="10024108" cy="704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78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765">
                <a:tc>
                  <a:txBody>
                    <a:bodyPr/>
                    <a:lstStyle/>
                    <a:p>
                      <a:pPr marL="1689735">
                        <a:lnSpc>
                          <a:spcPts val="1015"/>
                        </a:lnSpc>
                      </a:pPr>
                      <a:r>
                        <a:rPr sz="900" i="1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9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Transfers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689735">
                        <a:lnSpc>
                          <a:spcPts val="1045"/>
                        </a:lnSpc>
                        <a:spcBef>
                          <a:spcPts val="35"/>
                        </a:spcBef>
                      </a:pPr>
                      <a:r>
                        <a:rPr sz="900" i="1" dirty="0">
                          <a:latin typeface="Arial"/>
                          <a:cs typeface="Arial"/>
                        </a:rPr>
                        <a:t>PY</a:t>
                      </a:r>
                      <a:r>
                        <a:rPr sz="9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Adjustments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0480" algn="ctr">
                        <a:lnSpc>
                          <a:spcPts val="1045"/>
                        </a:lnSpc>
                        <a:tabLst>
                          <a:tab pos="528320" algn="l"/>
                        </a:tabLst>
                      </a:pPr>
                      <a:r>
                        <a:rPr sz="900" i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77,222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1015"/>
                        </a:lnSpc>
                        <a:tabLst>
                          <a:tab pos="497840" algn="l"/>
                        </a:tabLst>
                      </a:pPr>
                      <a:r>
                        <a:rPr sz="900" i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13,800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L="1689735">
                        <a:lnSpc>
                          <a:spcPts val="102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Balance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025"/>
                        </a:lnSpc>
                        <a:tabLst>
                          <a:tab pos="319405" algn="l"/>
                        </a:tabLst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(1,518,378)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25"/>
                        </a:lnSpc>
                        <a:tabLst>
                          <a:tab pos="325755" algn="l"/>
                        </a:tabLst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(1,533,983)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marL="1689735">
                        <a:lnSpc>
                          <a:spcPts val="1005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Exp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ts val="1005"/>
                        </a:lnSpc>
                        <a:spcBef>
                          <a:spcPts val="10"/>
                        </a:spcBef>
                        <a:tabLst>
                          <a:tab pos="528320" algn="l"/>
                        </a:tabLst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14,619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marL="1689735">
                        <a:lnSpc>
                          <a:spcPts val="994"/>
                        </a:lnSpc>
                        <a:spcBef>
                          <a:spcPts val="25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Expected</a:t>
                      </a:r>
                      <a:r>
                        <a:rPr sz="900" b="1" i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900" b="1" i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Balance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94"/>
                        </a:lnSpc>
                        <a:spcBef>
                          <a:spcPts val="20"/>
                        </a:spcBef>
                        <a:tabLst>
                          <a:tab pos="297815" algn="l"/>
                        </a:tabLst>
                      </a:pPr>
                      <a:r>
                        <a:rPr sz="900" b="1" i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(1,726,067)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994"/>
                        </a:lnSpc>
                        <a:spcBef>
                          <a:spcPts val="20"/>
                        </a:spcBef>
                        <a:tabLst>
                          <a:tab pos="368300" algn="l"/>
                        </a:tabLst>
                      </a:pPr>
                      <a:r>
                        <a:rPr sz="900" b="1" i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(1,967,369)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3716" y="1251203"/>
            <a:ext cx="10025380" cy="9525"/>
          </a:xfrm>
          <a:custGeom>
            <a:avLst/>
            <a:gdLst/>
            <a:ahLst/>
            <a:cxnLst/>
            <a:rect l="l" t="t" r="r" b="b"/>
            <a:pathLst>
              <a:path w="10025380" h="9525">
                <a:moveTo>
                  <a:pt x="10024872" y="9143"/>
                </a:moveTo>
                <a:lnTo>
                  <a:pt x="10024872" y="0"/>
                </a:lnTo>
                <a:lnTo>
                  <a:pt x="0" y="0"/>
                </a:lnTo>
                <a:lnTo>
                  <a:pt x="0" y="9144"/>
                </a:lnTo>
                <a:lnTo>
                  <a:pt x="10024872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0719" y="7631303"/>
            <a:ext cx="1652905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850" dirty="0">
                <a:latin typeface="Calibri"/>
                <a:cs typeface="Calibri"/>
              </a:rPr>
              <a:t>4/4/2023</a:t>
            </a:r>
            <a:r>
              <a:rPr sz="850" spc="16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FY24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Budget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Level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‐ </a:t>
            </a:r>
            <a:r>
              <a:rPr sz="850" spc="-25" dirty="0">
                <a:latin typeface="Calibri"/>
                <a:cs typeface="Calibri"/>
              </a:rPr>
              <a:t>TM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84753" y="7631303"/>
            <a:ext cx="69469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850" dirty="0">
                <a:latin typeface="Calibri"/>
                <a:cs typeface="Calibri"/>
              </a:rPr>
              <a:t>Page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23</a:t>
            </a:r>
            <a:r>
              <a:rPr sz="850" spc="19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38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31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85291" y="7592059"/>
            <a:ext cx="213360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4/4/2023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FY24 Budget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Level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6089" y="7592059"/>
            <a:ext cx="8921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24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49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019" y="-11176"/>
            <a:ext cx="2668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FY24 ENTERPRISE FUNDS - </a:t>
            </a:r>
            <a:r>
              <a:rPr sz="1200" b="1" spc="-10" dirty="0">
                <a:latin typeface="Arial"/>
                <a:cs typeface="Arial"/>
              </a:rPr>
              <a:t>WATER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9732" y="404875"/>
            <a:ext cx="2413635" cy="64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WATER ENTERPRISE </a:t>
            </a:r>
            <a:r>
              <a:rPr sz="1400" b="1" spc="-20" dirty="0">
                <a:latin typeface="Arial"/>
                <a:cs typeface="Arial"/>
              </a:rPr>
              <a:t>FUND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tabLst>
                <a:tab pos="626745" algn="l"/>
              </a:tabLst>
            </a:pPr>
            <a:r>
              <a:rPr sz="1200" b="1" spc="-50" dirty="0">
                <a:latin typeface="Arial"/>
                <a:cs typeface="Arial"/>
              </a:rPr>
              <a:t>$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20" dirty="0">
                <a:latin typeface="Arial"/>
                <a:cs typeface="Arial"/>
              </a:rPr>
              <a:t>4.20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19" y="839216"/>
            <a:ext cx="1558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Proposed FY24 </a:t>
            </a:r>
            <a:r>
              <a:rPr sz="1200" b="1" spc="-10" dirty="0">
                <a:latin typeface="Arial"/>
                <a:cs typeface="Arial"/>
              </a:rPr>
              <a:t>Rate: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19" y="1323847"/>
            <a:ext cx="6980555" cy="80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5005" algn="l"/>
              </a:tabLst>
            </a:pPr>
            <a:r>
              <a:rPr sz="1200" dirty="0">
                <a:latin typeface="Arial"/>
                <a:cs typeface="Arial"/>
              </a:rPr>
              <a:t>Moved </a:t>
            </a:r>
            <a:r>
              <a:rPr sz="1200" spc="-20" dirty="0">
                <a:latin typeface="Arial"/>
                <a:cs typeface="Arial"/>
              </a:rPr>
              <a:t>that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dirty="0">
                <a:latin typeface="Arial"/>
                <a:cs typeface="Arial"/>
              </a:rPr>
              <a:t>$</a:t>
            </a:r>
            <a:r>
              <a:rPr sz="1200" b="1" spc="4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3,360,824</a:t>
            </a:r>
            <a:r>
              <a:rPr sz="1200" b="1" spc="8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appropriated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Water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Enterprise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zero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"/>
              <a:cs typeface="Arial"/>
            </a:endParaRPr>
          </a:p>
          <a:p>
            <a:pPr marL="12700" marR="784225">
              <a:lnSpc>
                <a:spcPct val="102499"/>
              </a:lnSpc>
            </a:pPr>
            <a:r>
              <a:rPr sz="1200" dirty="0">
                <a:latin typeface="Arial"/>
                <a:cs typeface="Arial"/>
              </a:rPr>
              <a:t>be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appropriations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general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indirect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allocated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water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enterprise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funding;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$3,360,824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raised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follows: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970" y="2134320"/>
          <a:ext cx="7948295" cy="4514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3840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2023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2024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317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Usage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Charges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5270" algn="r">
                        <a:lnSpc>
                          <a:spcPts val="1390"/>
                        </a:lnSpc>
                        <a:tabLst>
                          <a:tab pos="34798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3,310,666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90"/>
                        </a:lnSpc>
                        <a:tabLst>
                          <a:tab pos="77851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3,303,903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Betterments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3320">
                        <a:lnSpc>
                          <a:spcPts val="1350"/>
                        </a:lnSpc>
                        <a:tabLst>
                          <a:tab pos="1974214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124079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Interest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Earned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ts val="1350"/>
                        </a:lnSpc>
                        <a:tabLst>
                          <a:tab pos="56261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39,087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991869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31,921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Connection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Fees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1380"/>
                        </a:lnSpc>
                        <a:tabLst>
                          <a:tab pos="56134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33,000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80"/>
                        </a:lnSpc>
                        <a:tabLst>
                          <a:tab pos="991869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25,000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Water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317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Personnel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1390"/>
                        </a:lnSpc>
                        <a:tabLst>
                          <a:tab pos="476884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623,704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90"/>
                        </a:lnSpc>
                        <a:tabLst>
                          <a:tab pos="90678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490,517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Operating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1350"/>
                        </a:lnSpc>
                        <a:tabLst>
                          <a:tab pos="34925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1,925,763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77851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2,181,298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Debt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Service: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3810">
                        <a:lnSpc>
                          <a:spcPts val="141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Principal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53365" algn="r">
                        <a:lnSpc>
                          <a:spcPts val="1410"/>
                        </a:lnSpc>
                        <a:spcBef>
                          <a:spcPts val="5"/>
                        </a:spcBef>
                        <a:tabLst>
                          <a:tab pos="476884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726,644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ts val="1410"/>
                        </a:lnSpc>
                        <a:spcBef>
                          <a:spcPts val="5"/>
                        </a:spcBef>
                        <a:tabLst>
                          <a:tab pos="90678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502,607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R="708025" algn="ctr">
                        <a:lnSpc>
                          <a:spcPts val="135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Interest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1350"/>
                        </a:lnSpc>
                        <a:tabLst>
                          <a:tab pos="476884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136,685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90678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176,962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Capital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Outlay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3320">
                        <a:lnSpc>
                          <a:spcPts val="1350"/>
                        </a:lnSpc>
                        <a:tabLst>
                          <a:tab pos="1974214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124079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Vehicle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Replacement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Reserve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3320">
                        <a:lnSpc>
                          <a:spcPts val="1350"/>
                        </a:lnSpc>
                        <a:tabLst>
                          <a:tab pos="197358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124079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Budget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Surplus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1350"/>
                        </a:lnSpc>
                        <a:tabLst>
                          <a:tab pos="888365" algn="l"/>
                          <a:tab pos="1188085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-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50"/>
                        </a:lnSpc>
                        <a:tabLst>
                          <a:tab pos="899160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9,440</a:t>
                      </a:r>
                      <a:r>
                        <a:rPr sz="1200" u="sng" spc="5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 Water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1380"/>
                        </a:lnSpc>
                        <a:tabLst>
                          <a:tab pos="34925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3,412,796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80"/>
                        </a:lnSpc>
                        <a:tabLst>
                          <a:tab pos="77851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3,360,824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Water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Revenues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1750">
                        <a:lnSpc>
                          <a:spcPts val="142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Usage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Charges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5270" algn="r">
                        <a:lnSpc>
                          <a:spcPts val="1420"/>
                        </a:lnSpc>
                        <a:tabLst>
                          <a:tab pos="34798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3,310,666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420"/>
                        </a:lnSpc>
                        <a:tabLst>
                          <a:tab pos="77851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3,303,903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31750">
                        <a:lnSpc>
                          <a:spcPts val="1410"/>
                        </a:lnSpc>
                        <a:spcBef>
                          <a:spcPts val="229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Betterments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163320">
                        <a:lnSpc>
                          <a:spcPts val="1410"/>
                        </a:lnSpc>
                        <a:spcBef>
                          <a:spcPts val="229"/>
                        </a:spcBef>
                        <a:tabLst>
                          <a:tab pos="1974214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410"/>
                        </a:lnSpc>
                        <a:spcBef>
                          <a:spcPts val="229"/>
                        </a:spcBef>
                        <a:tabLst>
                          <a:tab pos="124079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Interest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Earned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2729" algn="r">
                        <a:lnSpc>
                          <a:spcPts val="1350"/>
                        </a:lnSpc>
                        <a:tabLst>
                          <a:tab pos="56261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39,087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991869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31,921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Connection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Fees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1350"/>
                        </a:lnSpc>
                        <a:tabLst>
                          <a:tab pos="56134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33,000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991869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25,000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Retained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Earnings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1350"/>
                        </a:lnSpc>
                        <a:tabLst>
                          <a:tab pos="639445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30,042</a:t>
                      </a:r>
                      <a:r>
                        <a:rPr sz="1200" u="sng" spc="5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50"/>
                        </a:lnSpc>
                        <a:tabLst>
                          <a:tab pos="1062355" algn="l"/>
                          <a:tab pos="1362075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-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31750">
                        <a:lnSpc>
                          <a:spcPts val="12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 Water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Revenues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0" algn="r">
                        <a:lnSpc>
                          <a:spcPts val="1295"/>
                        </a:lnSpc>
                        <a:tabLst>
                          <a:tab pos="34925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3,412,796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295"/>
                        </a:lnSpc>
                        <a:tabLst>
                          <a:tab pos="77851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3,360,824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85291" y="7592059"/>
            <a:ext cx="213360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4/4/2023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FY24 Budget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Level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6089" y="7592059"/>
            <a:ext cx="8921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25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49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019" y="-11176"/>
            <a:ext cx="2668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FY24 ENTERPRISE FUNDS - </a:t>
            </a:r>
            <a:r>
              <a:rPr sz="1200" b="1" spc="-10" dirty="0">
                <a:latin typeface="Arial"/>
                <a:cs typeface="Arial"/>
              </a:rPr>
              <a:t>SEWER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0588" y="377444"/>
            <a:ext cx="5118735" cy="1090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SEWER ENTERPRISE </a:t>
            </a:r>
            <a:r>
              <a:rPr sz="1400" b="1" spc="-20" dirty="0">
                <a:latin typeface="Arial"/>
                <a:cs typeface="Arial"/>
              </a:rPr>
              <a:t>FUND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tabLst>
                <a:tab pos="626745" algn="l"/>
              </a:tabLst>
            </a:pPr>
            <a:r>
              <a:rPr sz="1200" b="1" spc="-50" dirty="0">
                <a:latin typeface="Arial"/>
                <a:cs typeface="Arial"/>
              </a:rPr>
              <a:t>$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20" dirty="0">
                <a:latin typeface="Arial"/>
                <a:cs typeface="Arial"/>
              </a:rPr>
              <a:t>4.10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$</a:t>
            </a:r>
            <a:r>
              <a:rPr sz="1200" b="1" spc="4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2,389,177</a:t>
            </a:r>
            <a:r>
              <a:rPr sz="1200" b="1" spc="8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appropriated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Sewer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Enterprise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zero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19" y="811783"/>
            <a:ext cx="1558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Proposed FY24 </a:t>
            </a:r>
            <a:r>
              <a:rPr sz="1200" b="1" spc="-10" dirty="0">
                <a:latin typeface="Arial"/>
                <a:cs typeface="Arial"/>
              </a:rPr>
              <a:t>Rate: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19" y="1259840"/>
            <a:ext cx="779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Moved </a:t>
            </a:r>
            <a:r>
              <a:rPr sz="1200" spc="-20" dirty="0">
                <a:latin typeface="Arial"/>
                <a:cs typeface="Arial"/>
              </a:rPr>
              <a:t>that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970" y="2015448"/>
          <a:ext cx="7632065" cy="4514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9095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2023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1185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2024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317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Usage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Charges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90"/>
                        </a:lnSpc>
                        <a:tabLst>
                          <a:tab pos="166243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2,434,486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90"/>
                        </a:lnSpc>
                        <a:tabLst>
                          <a:tab pos="57404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2,334,409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Interest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Earned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50"/>
                        </a:lnSpc>
                        <a:tabLst>
                          <a:tab pos="187642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30,313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78803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19,420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Betterments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50"/>
                        </a:lnSpc>
                        <a:tabLst>
                          <a:tab pos="1961514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9,954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87312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4,498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Connection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Fees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80"/>
                        </a:lnSpc>
                        <a:tabLst>
                          <a:tab pos="1875789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41,150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80"/>
                        </a:lnSpc>
                        <a:tabLst>
                          <a:tab pos="78803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30,850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Sewer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317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Personnel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90"/>
                        </a:lnSpc>
                        <a:tabLst>
                          <a:tab pos="179070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578,255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90"/>
                        </a:lnSpc>
                        <a:tabLst>
                          <a:tab pos="70231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431,037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Operating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50"/>
                        </a:lnSpc>
                        <a:tabLst>
                          <a:tab pos="1663064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1,286,299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57404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1,556,455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R="2673985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Debt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Service: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538480" algn="ctr">
                        <a:lnSpc>
                          <a:spcPts val="141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Principal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83335">
                        <a:lnSpc>
                          <a:spcPts val="1410"/>
                        </a:lnSpc>
                        <a:spcBef>
                          <a:spcPts val="5"/>
                        </a:spcBef>
                        <a:tabLst>
                          <a:tab pos="179070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551,671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ts val="1410"/>
                        </a:lnSpc>
                        <a:spcBef>
                          <a:spcPts val="5"/>
                        </a:spcBef>
                        <a:tabLst>
                          <a:tab pos="70231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304,375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R="464820" algn="ctr">
                        <a:lnSpc>
                          <a:spcPts val="135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Interest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50"/>
                        </a:lnSpc>
                        <a:tabLst>
                          <a:tab pos="187642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73,942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78803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74,401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Capital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Outlay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50"/>
                        </a:lnSpc>
                        <a:tabLst>
                          <a:tab pos="212407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1036319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Vehicle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Replacement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Reserve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50"/>
                        </a:lnSpc>
                        <a:tabLst>
                          <a:tab pos="187515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50,000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1036319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Budget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Surplus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1350"/>
                        </a:lnSpc>
                        <a:tabLst>
                          <a:tab pos="1054100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</a:t>
                      </a:r>
                      <a:r>
                        <a:rPr sz="1200" u="sng" spc="5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50"/>
                        </a:lnSpc>
                        <a:tabLst>
                          <a:tab pos="609600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22,909</a:t>
                      </a:r>
                      <a:r>
                        <a:rPr sz="1200" u="sng" spc="5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Sewer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80"/>
                        </a:lnSpc>
                        <a:tabLst>
                          <a:tab pos="1663064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2,540,168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80"/>
                        </a:lnSpc>
                        <a:tabLst>
                          <a:tab pos="57404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2,389,177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Sewer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Revenues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1750">
                        <a:lnSpc>
                          <a:spcPts val="142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Usage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Charges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420"/>
                        </a:lnSpc>
                        <a:tabLst>
                          <a:tab pos="166243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2,434,486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420"/>
                        </a:lnSpc>
                        <a:tabLst>
                          <a:tab pos="57404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2,334,409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31750">
                        <a:lnSpc>
                          <a:spcPts val="141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Interest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Earned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410"/>
                        </a:lnSpc>
                        <a:spcBef>
                          <a:spcPts val="229"/>
                        </a:spcBef>
                        <a:tabLst>
                          <a:tab pos="187642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30,313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410"/>
                        </a:lnSpc>
                        <a:spcBef>
                          <a:spcPts val="229"/>
                        </a:spcBef>
                        <a:tabLst>
                          <a:tab pos="78803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19,420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Betterments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50"/>
                        </a:lnSpc>
                        <a:tabLst>
                          <a:tab pos="1961514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9,954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87312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4,498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Connection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Fees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350"/>
                        </a:lnSpc>
                        <a:tabLst>
                          <a:tab pos="1875789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41,150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78803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30,850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Retained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Earnings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1350"/>
                        </a:lnSpc>
                        <a:tabLst>
                          <a:tab pos="669925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24,266</a:t>
                      </a:r>
                      <a:r>
                        <a:rPr sz="1200" u="sng" spc="5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50"/>
                        </a:lnSpc>
                        <a:tabLst>
                          <a:tab pos="857885" algn="l"/>
                          <a:tab pos="1157605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-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31750">
                        <a:lnSpc>
                          <a:spcPts val="12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Sewer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Revenues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3335">
                        <a:lnSpc>
                          <a:spcPts val="1295"/>
                        </a:lnSpc>
                        <a:tabLst>
                          <a:tab pos="1663064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2,540,168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295"/>
                        </a:lnSpc>
                        <a:tabLst>
                          <a:tab pos="57404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2,389,177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3019" y="1613408"/>
            <a:ext cx="6200775" cy="3962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60"/>
              </a:spcBef>
            </a:pPr>
            <a:r>
              <a:rPr sz="1200" dirty="0">
                <a:latin typeface="Arial"/>
                <a:cs typeface="Arial"/>
              </a:rPr>
              <a:t>be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appropriations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general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indirect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allocated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sewer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enterprise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funding;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$2,389,177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raised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0" dirty="0">
                <a:latin typeface="Arial"/>
                <a:cs typeface="Arial"/>
              </a:rPr>
              <a:t> follows: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5291" y="7592059"/>
            <a:ext cx="213360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4/4/2023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FY24 Budget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Level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6089" y="7592059"/>
            <a:ext cx="8921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26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49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019" y="-11176"/>
            <a:ext cx="6184900" cy="152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FY24 ENTERPRISE FUNDS - </a:t>
            </a:r>
            <a:r>
              <a:rPr sz="1200" b="1" spc="-10" dirty="0">
                <a:latin typeface="Arial"/>
                <a:cs typeface="Arial"/>
              </a:rPr>
              <a:t>ELCAT</a:t>
            </a:r>
            <a:endParaRPr sz="1200">
              <a:latin typeface="Arial"/>
              <a:cs typeface="Arial"/>
            </a:endParaRPr>
          </a:p>
          <a:p>
            <a:pPr marL="1496695">
              <a:lnSpc>
                <a:spcPct val="100000"/>
              </a:lnSpc>
              <a:spcBef>
                <a:spcPts val="944"/>
              </a:spcBef>
            </a:pPr>
            <a:r>
              <a:rPr sz="1200" b="1" dirty="0">
                <a:latin typeface="Arial"/>
                <a:cs typeface="Arial"/>
              </a:rPr>
              <a:t>ELCAT ENTERPRISE </a:t>
            </a:r>
            <a:r>
              <a:rPr sz="1200" b="1" spc="-20" dirty="0">
                <a:latin typeface="Arial"/>
                <a:cs typeface="Arial"/>
              </a:rPr>
              <a:t>FUND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10800"/>
              </a:lnSpc>
              <a:tabLst>
                <a:tab pos="1546860" algn="l"/>
              </a:tabLst>
            </a:pPr>
            <a:r>
              <a:rPr sz="1200" dirty="0">
                <a:latin typeface="Arial"/>
                <a:cs typeface="Arial"/>
              </a:rPr>
              <a:t>Moved </a:t>
            </a:r>
            <a:r>
              <a:rPr sz="1200" spc="-20" dirty="0">
                <a:latin typeface="Arial"/>
                <a:cs typeface="Arial"/>
              </a:rPr>
              <a:t>that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dirty="0">
                <a:latin typeface="Arial"/>
                <a:cs typeface="Arial"/>
              </a:rPr>
              <a:t>$</a:t>
            </a:r>
            <a:r>
              <a:rPr sz="1200" b="1" spc="3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216,250</a:t>
            </a:r>
            <a:r>
              <a:rPr sz="1200" b="1" spc="8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appropriated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ELCAT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Enterprise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that </a:t>
            </a:r>
            <a:r>
              <a:rPr sz="1200" dirty="0">
                <a:latin typeface="Arial"/>
                <a:cs typeface="Arial"/>
              </a:rPr>
              <a:t>zero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appropriations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general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indirect</a:t>
            </a:r>
            <a:endParaRPr sz="1200">
              <a:latin typeface="Arial"/>
              <a:cs typeface="Arial"/>
            </a:endParaRPr>
          </a:p>
          <a:p>
            <a:pPr marL="12700" marR="1757680">
              <a:lnSpc>
                <a:spcPct val="102499"/>
              </a:lnSpc>
            </a:pPr>
            <a:r>
              <a:rPr sz="1200" dirty="0">
                <a:latin typeface="Arial"/>
                <a:cs typeface="Arial"/>
              </a:rPr>
              <a:t>costs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allocated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ELCAT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Enterprise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funding;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$216,250</a:t>
            </a:r>
            <a:r>
              <a:rPr sz="1200" spc="3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raised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0" dirty="0">
                <a:latin typeface="Arial"/>
                <a:cs typeface="Arial"/>
              </a:rPr>
              <a:t> follows: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970" y="1517100"/>
          <a:ext cx="5725794" cy="5131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2023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ts val="1325"/>
                        </a:lnSpc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2024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317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CABLE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LICENSE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(CHARTER)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90"/>
                        </a:lnSpc>
                        <a:tabLst>
                          <a:tab pos="65087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205,000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390"/>
                        </a:lnSpc>
                        <a:tabLst>
                          <a:tab pos="46609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205,250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SCHOOL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DEPARTMENT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50"/>
                        </a:lnSpc>
                        <a:tabLst>
                          <a:tab pos="73660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10,000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350"/>
                        </a:lnSpc>
                        <a:tabLst>
                          <a:tab pos="55118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10,000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VIDEO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41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SPONSORS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80"/>
                        </a:lnSpc>
                        <a:tabLst>
                          <a:tab pos="94996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250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8295">
                        <a:lnSpc>
                          <a:spcPts val="1410"/>
                        </a:lnSpc>
                        <a:spcBef>
                          <a:spcPts val="10"/>
                        </a:spcBef>
                        <a:tabLst>
                          <a:tab pos="98488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4629">
                        <a:lnSpc>
                          <a:spcPts val="1410"/>
                        </a:lnSpc>
                        <a:spcBef>
                          <a:spcPts val="5"/>
                        </a:spcBef>
                        <a:tabLst>
                          <a:tab pos="80010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INTEREST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80"/>
                        </a:lnSpc>
                        <a:tabLst>
                          <a:tab pos="82232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1,250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380"/>
                        </a:lnSpc>
                        <a:tabLst>
                          <a:tab pos="63690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ELCAT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317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Personal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90"/>
                        </a:lnSpc>
                        <a:tabLst>
                          <a:tab pos="65151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175,447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390"/>
                        </a:lnSpc>
                        <a:tabLst>
                          <a:tab pos="46609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129,765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Operating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50"/>
                        </a:lnSpc>
                        <a:tabLst>
                          <a:tab pos="73723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27,002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350"/>
                        </a:lnSpc>
                        <a:tabLst>
                          <a:tab pos="55118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77,245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Debt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Service: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75665">
                        <a:lnSpc>
                          <a:spcPts val="141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Principal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8295">
                        <a:lnSpc>
                          <a:spcPts val="1410"/>
                        </a:lnSpc>
                        <a:spcBef>
                          <a:spcPts val="5"/>
                        </a:spcBef>
                        <a:tabLst>
                          <a:tab pos="98488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4629">
                        <a:lnSpc>
                          <a:spcPts val="1410"/>
                        </a:lnSpc>
                        <a:spcBef>
                          <a:spcPts val="5"/>
                        </a:spcBef>
                        <a:tabLst>
                          <a:tab pos="80010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950594">
                        <a:lnSpc>
                          <a:spcPts val="135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Interest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50"/>
                        </a:lnSpc>
                        <a:tabLst>
                          <a:tab pos="98488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350"/>
                        </a:lnSpc>
                        <a:tabLst>
                          <a:tab pos="80010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Capital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Outlay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50"/>
                        </a:lnSpc>
                        <a:tabLst>
                          <a:tab pos="98488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350"/>
                        </a:lnSpc>
                        <a:tabLst>
                          <a:tab pos="80010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Budget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Surplus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1350"/>
                        </a:lnSpc>
                        <a:tabLst>
                          <a:tab pos="485775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14,051</a:t>
                      </a:r>
                      <a:r>
                        <a:rPr sz="1200" u="sng" spc="5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50"/>
                        </a:lnSpc>
                        <a:tabLst>
                          <a:tab pos="499745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9,240</a:t>
                      </a:r>
                      <a:r>
                        <a:rPr sz="1200" u="sng" spc="5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 ELCAT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80"/>
                        </a:lnSpc>
                        <a:tabLst>
                          <a:tab pos="65151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216,500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380"/>
                        </a:lnSpc>
                        <a:tabLst>
                          <a:tab pos="46609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216,250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ELCAT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Revenues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31750">
                        <a:lnSpc>
                          <a:spcPts val="142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CABLE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LICENSE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(CHARTER)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420"/>
                        </a:lnSpc>
                        <a:tabLst>
                          <a:tab pos="65087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205,000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420"/>
                        </a:lnSpc>
                        <a:tabLst>
                          <a:tab pos="46609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205,250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marL="31750">
                        <a:lnSpc>
                          <a:spcPts val="141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SCHOOL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DEPARTMENT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410"/>
                        </a:lnSpc>
                        <a:spcBef>
                          <a:spcPts val="229"/>
                        </a:spcBef>
                        <a:tabLst>
                          <a:tab pos="73660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10,000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410"/>
                        </a:lnSpc>
                        <a:spcBef>
                          <a:spcPts val="229"/>
                        </a:spcBef>
                        <a:tabLst>
                          <a:tab pos="55118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10,000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DVD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INCOME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50"/>
                        </a:lnSpc>
                        <a:tabLst>
                          <a:tab pos="98488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350"/>
                        </a:lnSpc>
                        <a:tabLst>
                          <a:tab pos="80010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SPONSORS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50"/>
                        </a:lnSpc>
                        <a:tabLst>
                          <a:tab pos="98488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350"/>
                        </a:lnSpc>
                        <a:tabLst>
                          <a:tab pos="80010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VHS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Transfers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50"/>
                        </a:lnSpc>
                        <a:tabLst>
                          <a:tab pos="94996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250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350"/>
                        </a:lnSpc>
                        <a:tabLst>
                          <a:tab pos="80010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Interest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380"/>
                        </a:lnSpc>
                        <a:tabLst>
                          <a:tab pos="82232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1,250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380"/>
                        </a:lnSpc>
                        <a:tabLst>
                          <a:tab pos="63690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31750">
                        <a:lnSpc>
                          <a:spcPts val="1410"/>
                        </a:lnSpc>
                        <a:spcBef>
                          <a:spcPts val="919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Retained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Earnings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6839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410"/>
                        </a:lnSpc>
                        <a:spcBef>
                          <a:spcPts val="919"/>
                        </a:spcBef>
                        <a:tabLst>
                          <a:tab pos="734060" algn="l"/>
                          <a:tab pos="1034415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-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6839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10"/>
                        </a:lnSpc>
                        <a:spcBef>
                          <a:spcPts val="919"/>
                        </a:spcBef>
                        <a:tabLst>
                          <a:tab pos="662940" algn="l"/>
                          <a:tab pos="962660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-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6839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31750">
                        <a:lnSpc>
                          <a:spcPts val="12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 ELCAT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Revenues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295"/>
                        </a:lnSpc>
                        <a:tabLst>
                          <a:tab pos="65151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216,500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1295"/>
                        </a:lnSpc>
                        <a:tabLst>
                          <a:tab pos="46609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216,250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5291" y="7592059"/>
            <a:ext cx="213360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4/4/2023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FY24 Budget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Level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6089" y="7592059"/>
            <a:ext cx="8921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27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49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019" y="-11176"/>
            <a:ext cx="6837680" cy="124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FY24 ENTERPRISE FUNDS - </a:t>
            </a:r>
            <a:r>
              <a:rPr sz="1200" b="1" spc="-10" dirty="0">
                <a:latin typeface="Arial"/>
                <a:cs typeface="Arial"/>
              </a:rPr>
              <a:t>STORMWATER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 marL="117348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STORM WATER ENTERPRISE </a:t>
            </a:r>
            <a:r>
              <a:rPr sz="1400" b="1" spc="-20" dirty="0">
                <a:latin typeface="Arial"/>
                <a:cs typeface="Arial"/>
              </a:rPr>
              <a:t>FUND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800"/>
              </a:lnSpc>
              <a:tabLst>
                <a:tab pos="1219200" algn="l"/>
                <a:tab pos="1665605" algn="l"/>
              </a:tabLst>
            </a:pPr>
            <a:r>
              <a:rPr sz="1200" dirty="0">
                <a:latin typeface="Arial"/>
                <a:cs typeface="Arial"/>
              </a:rPr>
              <a:t>Moved </a:t>
            </a:r>
            <a:r>
              <a:rPr sz="1200" spc="-20" dirty="0">
                <a:latin typeface="Arial"/>
                <a:cs typeface="Arial"/>
              </a:rPr>
              <a:t>that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spc="-50" dirty="0">
                <a:latin typeface="Arial"/>
                <a:cs typeface="Arial"/>
              </a:rPr>
              <a:t>$</a:t>
            </a:r>
            <a:r>
              <a:rPr sz="1200" b="1" dirty="0">
                <a:latin typeface="Arial"/>
                <a:cs typeface="Arial"/>
              </a:rPr>
              <a:t>	371,255</a:t>
            </a:r>
            <a:r>
              <a:rPr sz="1200" b="1" spc="4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appropriated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Storm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Water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Enterprise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zero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appropriations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general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indirect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allocated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970" y="1235160"/>
          <a:ext cx="7275195" cy="414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storm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enterprise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funding;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$371,255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42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follows: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3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raised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ts val="1395"/>
                        </a:lnSpc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2023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 algn="ctr">
                        <a:lnSpc>
                          <a:spcPts val="1395"/>
                        </a:lnSpc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2024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317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User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Charges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90"/>
                        </a:lnSpc>
                        <a:tabLst>
                          <a:tab pos="480059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300,048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90"/>
                        </a:lnSpc>
                        <a:tabLst>
                          <a:tab pos="88646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367,209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Interest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Earned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80"/>
                        </a:lnSpc>
                        <a:tabLst>
                          <a:tab pos="77978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659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80"/>
                        </a:lnSpc>
                        <a:tabLst>
                          <a:tab pos="105727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4,045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Storm Water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317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Personnel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90"/>
                        </a:lnSpc>
                        <a:tabLst>
                          <a:tab pos="48069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153,846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90"/>
                        </a:lnSpc>
                        <a:tabLst>
                          <a:tab pos="88646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113,126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Operating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50"/>
                        </a:lnSpc>
                        <a:tabLst>
                          <a:tab pos="48133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131,300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88646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193,636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Debt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Service: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48005">
                        <a:lnSpc>
                          <a:spcPts val="141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Principal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7480">
                        <a:lnSpc>
                          <a:spcPts val="1410"/>
                        </a:lnSpc>
                        <a:spcBef>
                          <a:spcPts val="5"/>
                        </a:spcBef>
                        <a:tabLst>
                          <a:tab pos="81470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ts val="1410"/>
                        </a:lnSpc>
                        <a:spcBef>
                          <a:spcPts val="5"/>
                        </a:spcBef>
                        <a:tabLst>
                          <a:tab pos="122047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622935">
                        <a:lnSpc>
                          <a:spcPts val="135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Interest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50"/>
                        </a:lnSpc>
                        <a:tabLst>
                          <a:tab pos="81470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122047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Capital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50"/>
                        </a:lnSpc>
                        <a:tabLst>
                          <a:tab pos="814069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122047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Vehicle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Replacement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Reserve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50"/>
                        </a:lnSpc>
                        <a:tabLst>
                          <a:tab pos="814069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122047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Budget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Surplus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1350"/>
                        </a:lnSpc>
                        <a:tabLst>
                          <a:tab pos="485775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16,604</a:t>
                      </a:r>
                      <a:r>
                        <a:rPr sz="1200" u="sng" spc="5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50"/>
                        </a:lnSpc>
                        <a:tabLst>
                          <a:tab pos="793750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64,492</a:t>
                      </a:r>
                      <a:r>
                        <a:rPr sz="1200" u="sng" spc="5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 Storm Water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Expenses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80"/>
                        </a:lnSpc>
                        <a:tabLst>
                          <a:tab pos="48133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301,750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80"/>
                        </a:lnSpc>
                        <a:tabLst>
                          <a:tab pos="88646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371,255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Storm Water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Revenues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marL="317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Usage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Charges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90"/>
                        </a:lnSpc>
                        <a:tabLst>
                          <a:tab pos="480059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300,048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90"/>
                        </a:lnSpc>
                        <a:tabLst>
                          <a:tab pos="88646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367,209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31750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Interest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Earned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50"/>
                        </a:lnSpc>
                        <a:tabLst>
                          <a:tab pos="651510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1,702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0"/>
                        </a:lnSpc>
                        <a:tabLst>
                          <a:tab pos="105727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4,045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1750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Retained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Earnings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1380"/>
                        </a:lnSpc>
                        <a:tabLst>
                          <a:tab pos="734060" algn="l"/>
                          <a:tab pos="1034415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-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80"/>
                        </a:lnSpc>
                        <a:tabLst>
                          <a:tab pos="1042669" algn="l"/>
                          <a:tab pos="1342390" algn="l"/>
                        </a:tabLst>
                      </a:pPr>
                      <a:r>
                        <a:rPr sz="1200" u="sng" spc="2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$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-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31750">
                        <a:lnSpc>
                          <a:spcPts val="1355"/>
                        </a:lnSpc>
                        <a:spcBef>
                          <a:spcPts val="19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Total Storm Water Enterprise Fund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Revenues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55"/>
                        </a:lnSpc>
                        <a:spcBef>
                          <a:spcPts val="195"/>
                        </a:spcBef>
                        <a:tabLst>
                          <a:tab pos="48133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301,750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355"/>
                        </a:lnSpc>
                        <a:spcBef>
                          <a:spcPts val="195"/>
                        </a:spcBef>
                        <a:tabLst>
                          <a:tab pos="886460" algn="l"/>
                        </a:tabLst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371,255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43225" y="448403"/>
            <a:ext cx="6915150" cy="921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500" b="1" u="heavy" spc="-70" dirty="0">
                <a:solidFill>
                  <a:srgbClr val="0A0A0A"/>
                </a:solidFill>
                <a:uFill>
                  <a:solidFill>
                    <a:srgbClr val="131313"/>
                  </a:solidFill>
                </a:uFill>
                <a:latin typeface="Times New Roman"/>
                <a:cs typeface="Times New Roman"/>
              </a:rPr>
              <a:t>MUNICIPAL</a:t>
            </a:r>
            <a:r>
              <a:rPr sz="1500" b="1" u="heavy" spc="5" dirty="0">
                <a:solidFill>
                  <a:srgbClr val="0A0A0A"/>
                </a:solidFill>
                <a:uFill>
                  <a:solidFill>
                    <a:srgbClr val="13131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b="1" u="heavy" spc="-75" dirty="0">
                <a:solidFill>
                  <a:srgbClr val="0A0A0A"/>
                </a:solidFill>
                <a:uFill>
                  <a:solidFill>
                    <a:srgbClr val="131313"/>
                  </a:solidFill>
                </a:uFill>
                <a:latin typeface="Times New Roman"/>
                <a:cs typeface="Times New Roman"/>
              </a:rPr>
              <a:t>FINANCE</a:t>
            </a:r>
            <a:r>
              <a:rPr sz="1500" b="1" u="heavy" spc="60" dirty="0">
                <a:solidFill>
                  <a:srgbClr val="0A0A0A"/>
                </a:solidFill>
                <a:uFill>
                  <a:solidFill>
                    <a:srgbClr val="13131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b="1" u="heavy" spc="-10" dirty="0">
                <a:solidFill>
                  <a:srgbClr val="0A0A0A"/>
                </a:solidFill>
                <a:uFill>
                  <a:solidFill>
                    <a:srgbClr val="131313"/>
                  </a:solidFill>
                </a:uFill>
                <a:latin typeface="Times New Roman"/>
                <a:cs typeface="Times New Roman"/>
              </a:rPr>
              <a:t>TERMINOLOGY</a:t>
            </a:r>
            <a:endParaRPr sz="1500" dirty="0">
              <a:latin typeface="Times New Roman"/>
              <a:cs typeface="Times New Roman"/>
            </a:endParaRPr>
          </a:p>
          <a:p>
            <a:pPr marL="39370" algn="just">
              <a:lnSpc>
                <a:spcPct val="100000"/>
              </a:lnSpc>
              <a:spcBef>
                <a:spcPts val="1200"/>
              </a:spcBef>
            </a:pPr>
            <a:r>
              <a:rPr sz="1300" b="1" i="1" spc="-20" dirty="0">
                <a:solidFill>
                  <a:srgbClr val="090909"/>
                </a:solidFill>
                <a:latin typeface="Arial Narrow"/>
                <a:cs typeface="Arial Narrow"/>
              </a:rPr>
              <a:t>Thefollowing</a:t>
            </a:r>
            <a:r>
              <a:rPr sz="1300" b="1" i="1" spc="-55" dirty="0">
                <a:solidFill>
                  <a:srgbClr val="090909"/>
                </a:solidFill>
                <a:latin typeface="Arial Narrow"/>
                <a:cs typeface="Arial Narrow"/>
              </a:rPr>
              <a:t> </a:t>
            </a:r>
            <a:r>
              <a:rPr sz="1300" b="1" i="1" spc="-65" dirty="0">
                <a:solidFill>
                  <a:srgbClr val="090909"/>
                </a:solidFill>
                <a:latin typeface="Arial Narrow"/>
                <a:cs typeface="Arial Narrow"/>
              </a:rPr>
              <a:t>terms</a:t>
            </a:r>
            <a:r>
              <a:rPr sz="1300" b="1" i="1" spc="-50" dirty="0">
                <a:solidFill>
                  <a:srgbClr val="090909"/>
                </a:solidFill>
                <a:latin typeface="Arial Narrow"/>
                <a:cs typeface="Arial Narrow"/>
              </a:rPr>
              <a:t> </a:t>
            </a:r>
            <a:r>
              <a:rPr sz="1300" b="1" i="1" spc="-10" dirty="0">
                <a:solidFill>
                  <a:srgbClr val="090909"/>
                </a:solidFill>
                <a:latin typeface="Arial Narrow"/>
                <a:cs typeface="Arial Narrow"/>
              </a:rPr>
              <a:t>arefrequently </a:t>
            </a:r>
            <a:r>
              <a:rPr sz="1300" b="1" i="1" spc="-85" dirty="0">
                <a:solidFill>
                  <a:srgbClr val="090909"/>
                </a:solidFill>
                <a:latin typeface="Arial Narrow"/>
                <a:cs typeface="Arial Narrow"/>
              </a:rPr>
              <a:t>used </a:t>
            </a:r>
            <a:r>
              <a:rPr sz="1300" b="1" i="1" dirty="0">
                <a:solidFill>
                  <a:srgbClr val="090909"/>
                </a:solidFill>
                <a:latin typeface="Arial Narrow"/>
                <a:cs typeface="Arial Narrow"/>
              </a:rPr>
              <a:t>in</a:t>
            </a:r>
            <a:r>
              <a:rPr sz="1300" b="1" i="1" spc="15" dirty="0">
                <a:solidFill>
                  <a:srgbClr val="090909"/>
                </a:solidFill>
                <a:latin typeface="Arial Narrow"/>
                <a:cs typeface="Arial Narrow"/>
              </a:rPr>
              <a:t> </a:t>
            </a:r>
            <a:r>
              <a:rPr sz="1300" b="1" i="1" spc="-30" dirty="0">
                <a:solidFill>
                  <a:srgbClr val="090909"/>
                </a:solidFill>
                <a:latin typeface="Arial Narrow"/>
                <a:cs typeface="Arial Narrow"/>
              </a:rPr>
              <a:t>this</a:t>
            </a:r>
            <a:r>
              <a:rPr sz="1300" b="1" i="1" spc="65" dirty="0">
                <a:solidFill>
                  <a:srgbClr val="090909"/>
                </a:solidFill>
                <a:latin typeface="Arial Narrow"/>
                <a:cs typeface="Arial Narrow"/>
              </a:rPr>
              <a:t> </a:t>
            </a:r>
            <a:r>
              <a:rPr sz="1300" b="1" i="1" spc="-10" dirty="0">
                <a:solidFill>
                  <a:srgbClr val="090909"/>
                </a:solidFill>
                <a:latin typeface="Arial Narrow"/>
                <a:cs typeface="Arial Narrow"/>
              </a:rPr>
              <a:t>report</a:t>
            </a:r>
            <a:endParaRPr sz="1300" dirty="0">
              <a:latin typeface="Arial Narrow"/>
              <a:cs typeface="Arial Narrow"/>
            </a:endParaRPr>
          </a:p>
          <a:p>
            <a:pPr marL="27940" marR="5080" indent="3810" algn="just">
              <a:lnSpc>
                <a:spcPct val="88800"/>
              </a:lnSpc>
              <a:spcBef>
                <a:spcPts val="1345"/>
              </a:spcBef>
            </a:pPr>
            <a:r>
              <a:rPr sz="1300" b="1" spc="-130" dirty="0">
                <a:solidFill>
                  <a:srgbClr val="040404"/>
                </a:solidFill>
                <a:latin typeface="Times New Roman"/>
                <a:cs typeface="Times New Roman"/>
              </a:rPr>
              <a:t>Ahatement:</a:t>
            </a:r>
            <a:r>
              <a:rPr sz="1300" b="1" spc="-7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spc="-125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reduction</a:t>
            </a:r>
            <a:r>
              <a:rPr sz="1300" spc="-1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-1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real</a:t>
            </a:r>
            <a:r>
              <a:rPr sz="1300" spc="-1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or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personal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property</a:t>
            </a:r>
            <a:r>
              <a:rPr sz="1300" spc="-114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tax, 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motor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vehicle</a:t>
            </a:r>
            <a:r>
              <a:rPr sz="1300" spc="-1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excise,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fee,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charge,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or</a:t>
            </a:r>
            <a:r>
              <a:rPr sz="1300" spc="-114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special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assessment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imposed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by</a:t>
            </a:r>
            <a:r>
              <a:rPr sz="1300" spc="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governmental</a:t>
            </a:r>
            <a:r>
              <a:rPr sz="1300" spc="114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unit</a:t>
            </a:r>
            <a:r>
              <a:rPr sz="1300" spc="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35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granted</a:t>
            </a:r>
            <a:r>
              <a:rPr sz="1300" spc="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only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on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application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20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4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14" dirty="0">
                <a:solidFill>
                  <a:srgbClr val="040404"/>
                </a:solidFill>
                <a:latin typeface="Garamond"/>
                <a:cs typeface="Garamond"/>
              </a:rPr>
              <a:t>person</a:t>
            </a:r>
            <a:r>
              <a:rPr sz="1300" spc="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seeking</a:t>
            </a:r>
            <a:r>
              <a:rPr sz="1300" spc="7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abatement</a:t>
            </a:r>
            <a:r>
              <a:rPr sz="1300" spc="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only</a:t>
            </a:r>
            <a:r>
              <a:rPr sz="1300" spc="1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by</a:t>
            </a:r>
            <a:r>
              <a:rPr sz="1300" spc="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1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committing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governmental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unit.</a:t>
            </a:r>
            <a:endParaRPr sz="1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250" dirty="0">
              <a:latin typeface="Garamond"/>
              <a:cs typeface="Garamond"/>
            </a:endParaRPr>
          </a:p>
          <a:p>
            <a:pPr marL="27305" marR="7620" indent="3175">
              <a:lnSpc>
                <a:spcPts val="1370"/>
              </a:lnSpc>
              <a:spcBef>
                <a:spcPts val="5"/>
              </a:spcBef>
            </a:pPr>
            <a:r>
              <a:rPr sz="1300" b="1" spc="-114" dirty="0">
                <a:solidFill>
                  <a:srgbClr val="040404"/>
                </a:solidFill>
                <a:latin typeface="Times New Roman"/>
                <a:cs typeface="Times New Roman"/>
              </a:rPr>
              <a:t>Appropriation:</a:t>
            </a:r>
            <a:r>
              <a:rPr sz="1300" b="1" spc="9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000" spc="55" dirty="0">
                <a:solidFill>
                  <a:srgbClr val="040404"/>
                </a:solidFill>
                <a:latin typeface="Times New Roman"/>
                <a:cs typeface="Times New Roman"/>
              </a:rPr>
              <a:t>An</a:t>
            </a:r>
            <a:r>
              <a:rPr sz="1000" spc="8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authorization</a:t>
            </a:r>
            <a:r>
              <a:rPr sz="1300" spc="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granted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by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town</a:t>
            </a:r>
            <a:r>
              <a:rPr sz="1300" spc="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meeting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to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expend</a:t>
            </a:r>
            <a:r>
              <a:rPr sz="1300" spc="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money</a:t>
            </a:r>
            <a:r>
              <a:rPr sz="1300" spc="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incur</a:t>
            </a:r>
            <a:r>
              <a:rPr sz="1300" spc="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obligations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for</a:t>
            </a:r>
            <a:r>
              <a:rPr sz="1300" spc="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specific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public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purposes.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An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appropriation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is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usually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limited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in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amount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as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14" dirty="0">
                <a:solidFill>
                  <a:srgbClr val="040404"/>
                </a:solidFill>
                <a:latin typeface="Garamond"/>
                <a:cs typeface="Garamond"/>
              </a:rPr>
              <a:t>to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time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period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within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which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it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may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be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expended.</a:t>
            </a:r>
            <a:endParaRPr sz="1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Garamond"/>
              <a:cs typeface="Garamond"/>
            </a:endParaRPr>
          </a:p>
          <a:p>
            <a:pPr marL="28575" marR="17145" indent="-5080" algn="just">
              <a:lnSpc>
                <a:spcPct val="88300"/>
              </a:lnSpc>
              <a:spcBef>
                <a:spcPts val="5"/>
              </a:spcBef>
            </a:pPr>
            <a:r>
              <a:rPr sz="1300" b="1" spc="-105" dirty="0">
                <a:solidFill>
                  <a:srgbClr val="040404"/>
                </a:solidFill>
                <a:latin typeface="Times New Roman"/>
                <a:cs typeface="Times New Roman"/>
              </a:rPr>
              <a:t>Available</a:t>
            </a:r>
            <a:r>
              <a:rPr sz="1300" b="1" spc="2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b="1" spc="-120" dirty="0">
                <a:solidFill>
                  <a:srgbClr val="040404"/>
                </a:solidFill>
                <a:latin typeface="Times New Roman"/>
                <a:cs typeface="Times New Roman"/>
              </a:rPr>
              <a:t>Funds:</a:t>
            </a:r>
            <a:r>
              <a:rPr sz="1300" b="1" spc="5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Balances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in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various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fund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types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that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represent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non-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recurring</a:t>
            </a:r>
            <a:r>
              <a:rPr sz="1300" spc="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revenue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sources.</a:t>
            </a:r>
            <a:r>
              <a:rPr sz="1300" spc="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As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matter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sound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practice,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they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are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frequently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appropriated</a:t>
            </a:r>
            <a:r>
              <a:rPr sz="1300" spc="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to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meet</a:t>
            </a:r>
            <a:r>
              <a:rPr sz="1300" spc="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unforeseen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expenses,</a:t>
            </a:r>
            <a:r>
              <a:rPr sz="1300" spc="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for</a:t>
            </a:r>
            <a:r>
              <a:rPr sz="1300" spc="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capital</a:t>
            </a:r>
            <a:r>
              <a:rPr sz="1300" spc="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expenditures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or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other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onetime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costs.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Examples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available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funds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include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free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cash,</a:t>
            </a:r>
            <a:r>
              <a:rPr sz="1300" spc="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stabilization</a:t>
            </a:r>
            <a:r>
              <a:rPr sz="1300" spc="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funds,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overlay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surplus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enterprise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retained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earnings.</a:t>
            </a:r>
            <a:endParaRPr sz="1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 dirty="0">
              <a:latin typeface="Garamond"/>
              <a:cs typeface="Garamond"/>
            </a:endParaRPr>
          </a:p>
          <a:p>
            <a:pPr marL="21590" indent="3810">
              <a:lnSpc>
                <a:spcPct val="100000"/>
              </a:lnSpc>
            </a:pPr>
            <a:r>
              <a:rPr sz="1300" b="1" spc="-55" dirty="0">
                <a:solidFill>
                  <a:srgbClr val="040404"/>
                </a:solidFill>
                <a:latin typeface="Times New Roman"/>
                <a:cs typeface="Times New Roman"/>
              </a:rPr>
              <a:t>Budget:A</a:t>
            </a:r>
            <a:r>
              <a:rPr sz="1300" b="1" spc="1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plan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for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allocating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resourcestosupport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services,</a:t>
            </a:r>
            <a:r>
              <a:rPr sz="1300" spc="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purposes,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functions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overaspecificperiodoftime.</a:t>
            </a:r>
            <a:endParaRPr sz="1300" dirty="0">
              <a:latin typeface="Garamond"/>
              <a:cs typeface="Garamond"/>
            </a:endParaRPr>
          </a:p>
          <a:p>
            <a:pPr marL="22225" marR="12065" indent="-1270" algn="just">
              <a:lnSpc>
                <a:spcPct val="88900"/>
              </a:lnSpc>
              <a:spcBef>
                <a:spcPts val="1385"/>
              </a:spcBef>
            </a:pPr>
            <a:r>
              <a:rPr sz="1300" b="1" spc="-130" dirty="0">
                <a:solidFill>
                  <a:srgbClr val="040404"/>
                </a:solidFill>
                <a:latin typeface="Times New Roman"/>
                <a:cs typeface="Times New Roman"/>
              </a:rPr>
              <a:t>Cherry</a:t>
            </a:r>
            <a:r>
              <a:rPr sz="1300" b="1" spc="4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b="1" spc="-125" dirty="0">
                <a:solidFill>
                  <a:srgbClr val="040404"/>
                </a:solidFill>
                <a:latin typeface="Times New Roman"/>
                <a:cs typeface="Times New Roman"/>
              </a:rPr>
              <a:t>Sheet:</a:t>
            </a:r>
            <a:r>
              <a:rPr sz="1300" b="1" spc="4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spc="-125" dirty="0">
                <a:solidFill>
                  <a:srgbClr val="040404"/>
                </a:solidFill>
                <a:latin typeface="Garamond"/>
                <a:cs typeface="Garamond"/>
              </a:rPr>
              <a:t>Named</a:t>
            </a:r>
            <a:r>
              <a:rPr sz="1300" spc="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35" dirty="0">
                <a:solidFill>
                  <a:srgbClr val="040404"/>
                </a:solidFill>
                <a:latin typeface="Garamond"/>
                <a:cs typeface="Garamond"/>
              </a:rPr>
              <a:t>for</a:t>
            </a:r>
            <a:r>
              <a:rPr sz="1300" spc="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1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cherry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colored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paper</a:t>
            </a:r>
            <a:r>
              <a:rPr sz="1300" spc="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4" dirty="0">
                <a:solidFill>
                  <a:srgbClr val="040404"/>
                </a:solidFill>
                <a:latin typeface="Garamond"/>
                <a:cs typeface="Garamond"/>
              </a:rPr>
              <a:t>on</a:t>
            </a:r>
            <a:r>
              <a:rPr sz="1300" spc="1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which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they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were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originally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printed,</a:t>
            </a:r>
            <a:r>
              <a:rPr sz="1300" spc="8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25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Cherry</a:t>
            </a:r>
            <a:r>
              <a:rPr sz="1300" spc="1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10" dirty="0">
                <a:solidFill>
                  <a:srgbClr val="040404"/>
                </a:solidFill>
                <a:latin typeface="Garamond"/>
                <a:cs typeface="Garamond"/>
              </a:rPr>
              <a:t>Sheet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is</a:t>
            </a:r>
            <a:r>
              <a:rPr sz="1300" spc="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1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official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notification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50" dirty="0">
                <a:solidFill>
                  <a:srgbClr val="040404"/>
                </a:solidFill>
                <a:latin typeface="Garamond"/>
                <a:cs typeface="Garamond"/>
              </a:rPr>
              <a:t>to</a:t>
            </a:r>
            <a:r>
              <a:rPr sz="1300" spc="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cities,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towns</a:t>
            </a:r>
            <a:r>
              <a:rPr sz="1300" spc="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regional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school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districts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next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fiscal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ye</a:t>
            </a:r>
            <a:r>
              <a:rPr sz="850" dirty="0">
                <a:solidFill>
                  <a:srgbClr val="040404"/>
                </a:solidFill>
                <a:latin typeface="Arial"/>
                <a:cs typeface="Arial"/>
              </a:rPr>
              <a:t>ar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's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state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aid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assessments.</a:t>
            </a:r>
            <a:r>
              <a:rPr sz="1300" spc="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aid</a:t>
            </a:r>
            <a:r>
              <a:rPr sz="1300" spc="9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is</a:t>
            </a:r>
            <a:r>
              <a:rPr sz="1300" spc="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in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30" dirty="0">
                <a:solidFill>
                  <a:srgbClr val="040404"/>
                </a:solidFill>
                <a:latin typeface="Garamond"/>
                <a:cs typeface="Garamond"/>
              </a:rPr>
              <a:t>form</a:t>
            </a:r>
            <a:r>
              <a:rPr sz="1300" spc="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distributions,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which</a:t>
            </a:r>
            <a:r>
              <a:rPr sz="1300" spc="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provide</a:t>
            </a:r>
            <a:r>
              <a:rPr sz="1300" spc="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funds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based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35" dirty="0">
                <a:solidFill>
                  <a:srgbClr val="040404"/>
                </a:solidFill>
                <a:latin typeface="Garamond"/>
                <a:cs typeface="Garamond"/>
              </a:rPr>
              <a:t>on</a:t>
            </a:r>
            <a:r>
              <a:rPr sz="1300" spc="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formulas</a:t>
            </a:r>
            <a:r>
              <a:rPr sz="1300" spc="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reimbursements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for</a:t>
            </a:r>
            <a:r>
              <a:rPr sz="1300" spc="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costs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incurred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during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prior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period</a:t>
            </a:r>
            <a:r>
              <a:rPr sz="1300" spc="-1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for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certain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programs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or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services.</a:t>
            </a:r>
            <a:endParaRPr sz="1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 dirty="0">
              <a:latin typeface="Garamond"/>
              <a:cs typeface="Garamond"/>
            </a:endParaRPr>
          </a:p>
          <a:p>
            <a:pPr marL="14604">
              <a:lnSpc>
                <a:spcPct val="100000"/>
              </a:lnSpc>
            </a:pPr>
            <a:r>
              <a:rPr sz="1300" b="1" spc="-80" dirty="0">
                <a:solidFill>
                  <a:srgbClr val="050505"/>
                </a:solidFill>
                <a:latin typeface="Times New Roman"/>
                <a:cs typeface="Times New Roman"/>
              </a:rPr>
              <a:t>Cherry</a:t>
            </a:r>
            <a:r>
              <a:rPr sz="1300" b="1" spc="-120" dirty="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sz="1300" b="1" spc="-75" dirty="0">
                <a:solidFill>
                  <a:srgbClr val="050505"/>
                </a:solidFill>
                <a:latin typeface="Times New Roman"/>
                <a:cs typeface="Times New Roman"/>
              </a:rPr>
              <a:t>Sheet</a:t>
            </a:r>
            <a:r>
              <a:rPr sz="1300" b="1" spc="-60" dirty="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sz="1300" b="1" spc="-95" dirty="0">
                <a:solidFill>
                  <a:srgbClr val="050505"/>
                </a:solidFill>
                <a:latin typeface="Times New Roman"/>
                <a:cs typeface="Times New Roman"/>
              </a:rPr>
              <a:t>Assessments:</a:t>
            </a:r>
            <a:r>
              <a:rPr sz="1300" b="1" spc="40" dirty="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sz="1300" spc="-55" dirty="0">
                <a:solidFill>
                  <a:srgbClr val="050505"/>
                </a:solidFill>
                <a:latin typeface="Garamond"/>
                <a:cs typeface="Garamond"/>
              </a:rPr>
              <a:t>Estimates</a:t>
            </a:r>
            <a:r>
              <a:rPr sz="1300" spc="-60" dirty="0">
                <a:solidFill>
                  <a:srgbClr val="050505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50505"/>
                </a:solidFill>
                <a:latin typeface="Garamond"/>
                <a:cs typeface="Garamond"/>
              </a:rPr>
              <a:t>of</a:t>
            </a:r>
            <a:r>
              <a:rPr sz="1300" spc="-35" dirty="0">
                <a:solidFill>
                  <a:srgbClr val="050505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50505"/>
                </a:solidFill>
                <a:latin typeface="Garamond"/>
                <a:cs typeface="Garamond"/>
              </a:rPr>
              <a:t>annual</a:t>
            </a:r>
            <a:r>
              <a:rPr sz="1300" spc="-35" dirty="0">
                <a:solidFill>
                  <a:srgbClr val="050505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50505"/>
                </a:solidFill>
                <a:latin typeface="Garamond"/>
                <a:cs typeface="Garamond"/>
              </a:rPr>
              <a:t>charges</a:t>
            </a:r>
            <a:r>
              <a:rPr sz="1300" spc="-20" dirty="0">
                <a:solidFill>
                  <a:srgbClr val="050505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50505"/>
                </a:solidFill>
                <a:latin typeface="Garamond"/>
                <a:cs typeface="Garamond"/>
              </a:rPr>
              <a:t>to</a:t>
            </a:r>
            <a:r>
              <a:rPr sz="1300" spc="-60" dirty="0">
                <a:solidFill>
                  <a:srgbClr val="050505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50505"/>
                </a:solidFill>
                <a:latin typeface="Garamond"/>
                <a:cs typeface="Garamond"/>
              </a:rPr>
              <a:t>cover</a:t>
            </a:r>
            <a:r>
              <a:rPr sz="1300" spc="-35" dirty="0">
                <a:solidFill>
                  <a:srgbClr val="050505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50505"/>
                </a:solidFill>
                <a:latin typeface="Garamond"/>
                <a:cs typeface="Garamond"/>
              </a:rPr>
              <a:t>the</a:t>
            </a:r>
            <a:r>
              <a:rPr sz="1300" spc="-30" dirty="0">
                <a:solidFill>
                  <a:srgbClr val="050505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50505"/>
                </a:solidFill>
                <a:latin typeface="Garamond"/>
                <a:cs typeface="Garamond"/>
              </a:rPr>
              <a:t>cost</a:t>
            </a:r>
            <a:r>
              <a:rPr sz="1300" spc="-40" dirty="0">
                <a:solidFill>
                  <a:srgbClr val="050505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50505"/>
                </a:solidFill>
                <a:latin typeface="Garamond"/>
                <a:cs typeface="Garamond"/>
              </a:rPr>
              <a:t>of</a:t>
            </a:r>
            <a:r>
              <a:rPr sz="1300" spc="15" dirty="0">
                <a:solidFill>
                  <a:srgbClr val="050505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50505"/>
                </a:solidFill>
                <a:latin typeface="Garamond"/>
                <a:cs typeface="Garamond"/>
              </a:rPr>
              <a:t>certain</a:t>
            </a:r>
            <a:r>
              <a:rPr sz="1300" spc="-40" dirty="0">
                <a:solidFill>
                  <a:srgbClr val="050505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50505"/>
                </a:solidFill>
                <a:latin typeface="Garamond"/>
                <a:cs typeface="Garamond"/>
              </a:rPr>
              <a:t>state</a:t>
            </a:r>
            <a:r>
              <a:rPr sz="1300" spc="-30" dirty="0">
                <a:solidFill>
                  <a:srgbClr val="050505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50505"/>
                </a:solidFill>
                <a:latin typeface="Garamond"/>
                <a:cs typeface="Garamond"/>
              </a:rPr>
              <a:t>and</a:t>
            </a:r>
            <a:r>
              <a:rPr sz="1300" spc="-15" dirty="0">
                <a:solidFill>
                  <a:srgbClr val="050505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50505"/>
                </a:solidFill>
                <a:latin typeface="Garamond"/>
                <a:cs typeface="Garamond"/>
              </a:rPr>
              <a:t>county</a:t>
            </a:r>
            <a:r>
              <a:rPr sz="1300" spc="-10" dirty="0">
                <a:solidFill>
                  <a:srgbClr val="050505"/>
                </a:solidFill>
                <a:latin typeface="Garamond"/>
                <a:cs typeface="Garamond"/>
              </a:rPr>
              <a:t> programs.</a:t>
            </a:r>
            <a:endParaRPr sz="1300" dirty="0">
              <a:latin typeface="Garamond"/>
              <a:cs typeface="Garamond"/>
            </a:endParaRPr>
          </a:p>
          <a:p>
            <a:pPr marL="19685" marR="15875" indent="1905">
              <a:lnSpc>
                <a:spcPts val="1370"/>
              </a:lnSpc>
              <a:spcBef>
                <a:spcPts val="1415"/>
              </a:spcBef>
            </a:pPr>
            <a:r>
              <a:rPr sz="1300" b="1" spc="-135" dirty="0">
                <a:solidFill>
                  <a:srgbClr val="040404"/>
                </a:solidFill>
                <a:latin typeface="Times New Roman"/>
                <a:cs typeface="Times New Roman"/>
              </a:rPr>
              <a:t>Debt</a:t>
            </a:r>
            <a:r>
              <a:rPr sz="1300" b="1" spc="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b="1" spc="-114" dirty="0">
                <a:solidFill>
                  <a:srgbClr val="040404"/>
                </a:solidFill>
                <a:latin typeface="Times New Roman"/>
                <a:cs typeface="Times New Roman"/>
              </a:rPr>
              <a:t>Service:</a:t>
            </a:r>
            <a:r>
              <a:rPr sz="1300" b="1" spc="-1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repayment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cost,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 usually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stated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in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annual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20" dirty="0">
                <a:solidFill>
                  <a:srgbClr val="040404"/>
                </a:solidFill>
                <a:latin typeface="Garamond"/>
                <a:cs typeface="Garamond"/>
              </a:rPr>
              <a:t>terms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based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20" dirty="0">
                <a:solidFill>
                  <a:srgbClr val="040404"/>
                </a:solidFill>
                <a:latin typeface="Garamond"/>
                <a:cs typeface="Garamond"/>
              </a:rPr>
              <a:t>on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an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amortization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schedule,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25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principal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and interest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on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any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particular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bond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issue.</a:t>
            </a:r>
            <a:endParaRPr sz="1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Garamond"/>
              <a:cs typeface="Garamond"/>
            </a:endParaRPr>
          </a:p>
          <a:p>
            <a:pPr marL="16510" marR="12700" indent="1905" algn="just">
              <a:lnSpc>
                <a:spcPct val="88700"/>
              </a:lnSpc>
            </a:pPr>
            <a:r>
              <a:rPr sz="1300" b="1" spc="-60" dirty="0">
                <a:solidFill>
                  <a:srgbClr val="040404"/>
                </a:solidFill>
                <a:latin typeface="Times New Roman"/>
                <a:cs typeface="Times New Roman"/>
              </a:rPr>
              <a:t>Enterprise</a:t>
            </a:r>
            <a:r>
              <a:rPr sz="1300" b="1" spc="26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b="1" spc="-85" dirty="0">
                <a:solidFill>
                  <a:srgbClr val="040404"/>
                </a:solidFill>
                <a:latin typeface="Times New Roman"/>
                <a:cs typeface="Times New Roman"/>
              </a:rPr>
              <a:t>Funds:</a:t>
            </a:r>
            <a:r>
              <a:rPr sz="1300" b="1" spc="30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An</a:t>
            </a:r>
            <a:r>
              <a:rPr sz="1300" spc="1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enterprise</a:t>
            </a:r>
            <a:r>
              <a:rPr sz="1300" spc="29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fund,</a:t>
            </a:r>
            <a:r>
              <a:rPr sz="1300" spc="29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authorized</a:t>
            </a:r>
            <a:r>
              <a:rPr sz="1300" spc="28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by</a:t>
            </a:r>
            <a:r>
              <a:rPr sz="1300" spc="204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MGL</a:t>
            </a:r>
            <a:r>
              <a:rPr sz="1300" spc="2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10" dirty="0">
                <a:solidFill>
                  <a:srgbClr val="040404"/>
                </a:solidFill>
                <a:latin typeface="Garamond"/>
                <a:cs typeface="Garamond"/>
              </a:rPr>
              <a:t>Ch.</a:t>
            </a:r>
            <a:r>
              <a:rPr sz="1300" spc="2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44§53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F</a:t>
            </a:r>
            <a:r>
              <a:rPr sz="1300" spc="-1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75" dirty="0">
                <a:solidFill>
                  <a:srgbClr val="040404"/>
                </a:solidFill>
                <a:latin typeface="Garamond"/>
                <a:cs typeface="Garamond"/>
              </a:rPr>
              <a:t>1/2</a:t>
            </a:r>
            <a:r>
              <a:rPr sz="1300" spc="3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is</a:t>
            </a:r>
            <a:r>
              <a:rPr sz="1300" spc="2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30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1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separate</a:t>
            </a:r>
            <a:r>
              <a:rPr sz="1300" spc="2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20" dirty="0">
                <a:solidFill>
                  <a:srgbClr val="040404"/>
                </a:solidFill>
                <a:latin typeface="Garamond"/>
                <a:cs typeface="Garamond"/>
              </a:rPr>
              <a:t>accounting</a:t>
            </a:r>
            <a:r>
              <a:rPr sz="1300" spc="2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50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1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14" dirty="0">
                <a:solidFill>
                  <a:srgbClr val="040404"/>
                </a:solidFill>
                <a:latin typeface="Garamond"/>
                <a:cs typeface="Garamond"/>
              </a:rPr>
              <a:t>financial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reporting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mechanism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for</a:t>
            </a:r>
            <a:r>
              <a:rPr sz="1300" spc="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municipal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services</a:t>
            </a:r>
            <a:r>
              <a:rPr sz="1300" spc="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for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which</a:t>
            </a:r>
            <a:r>
              <a:rPr sz="1300" spc="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fee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is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charged</a:t>
            </a:r>
            <a:r>
              <a:rPr sz="1300" spc="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in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exchange</a:t>
            </a:r>
            <a:r>
              <a:rPr sz="1300" spc="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for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goods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or</a:t>
            </a:r>
            <a:r>
              <a:rPr sz="1300" spc="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services.</a:t>
            </a:r>
            <a:r>
              <a:rPr sz="1300" spc="1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It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allows</a:t>
            </a:r>
            <a:r>
              <a:rPr sz="1300" spc="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community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to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demonstrate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to</a:t>
            </a:r>
            <a:r>
              <a:rPr sz="1300" spc="-1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the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public</a:t>
            </a:r>
            <a:r>
              <a:rPr sz="1300" spc="-1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portion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-114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total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costs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-1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service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that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is</a:t>
            </a:r>
            <a:r>
              <a:rPr sz="1300" spc="-1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recovered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through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user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ch</a:t>
            </a:r>
            <a:r>
              <a:rPr sz="850" spc="-5" dirty="0">
                <a:solidFill>
                  <a:srgbClr val="040404"/>
                </a:solidFill>
                <a:latin typeface="Arial"/>
                <a:cs typeface="Arial"/>
              </a:rPr>
              <a:t>ar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ges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1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portion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20" dirty="0">
                <a:solidFill>
                  <a:srgbClr val="040404"/>
                </a:solidFill>
                <a:latin typeface="Garamond"/>
                <a:cs typeface="Garamond"/>
              </a:rPr>
              <a:t>that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is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subsidized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by</a:t>
            </a:r>
            <a:r>
              <a:rPr sz="1300" spc="-17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1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tax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levy,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if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any.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With</a:t>
            </a:r>
            <a:r>
              <a:rPr sz="1300" spc="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an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enterprise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fund,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all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costs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service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delivery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-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direct,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indirect,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capital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costs</a:t>
            </a:r>
            <a:r>
              <a:rPr sz="1300" spc="8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-</a:t>
            </a:r>
            <a:r>
              <a:rPr sz="1300" spc="1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are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identified.</a:t>
            </a:r>
            <a:r>
              <a:rPr sz="1300" spc="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Enterprise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accounting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also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enables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communities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to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reserve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"surplus"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or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net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assets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unrestricted</a:t>
            </a:r>
            <a:r>
              <a:rPr sz="1300" spc="-18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(retained</a:t>
            </a:r>
            <a:r>
              <a:rPr sz="1300" spc="-1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earnings)</a:t>
            </a:r>
            <a:r>
              <a:rPr sz="1300" spc="-19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generated</a:t>
            </a:r>
            <a:r>
              <a:rPr sz="1300" spc="-1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by</a:t>
            </a:r>
            <a:r>
              <a:rPr sz="1300" spc="-114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1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operation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ofthe</a:t>
            </a:r>
            <a:r>
              <a:rPr sz="1300" spc="-19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enterprise</a:t>
            </a:r>
            <a:r>
              <a:rPr sz="1300" spc="-1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rather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 than</a:t>
            </a:r>
            <a:r>
              <a:rPr sz="1300" spc="-18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closing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it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out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1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general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fund</a:t>
            </a:r>
            <a:r>
              <a:rPr sz="1300" spc="-1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55" dirty="0">
                <a:solidFill>
                  <a:srgbClr val="040404"/>
                </a:solidFill>
                <a:latin typeface="Garamond"/>
                <a:cs typeface="Garamond"/>
              </a:rPr>
              <a:t>at</a:t>
            </a:r>
            <a:r>
              <a:rPr sz="1300" spc="-1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year-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end.</a:t>
            </a:r>
            <a:endParaRPr sz="1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Garamond"/>
              <a:cs typeface="Garamond"/>
            </a:endParaRPr>
          </a:p>
          <a:p>
            <a:pPr marL="15240" marR="23495" indent="6985" algn="just">
              <a:lnSpc>
                <a:spcPct val="88700"/>
              </a:lnSpc>
            </a:pPr>
            <a:r>
              <a:rPr sz="1300" b="1" spc="-85" dirty="0">
                <a:solidFill>
                  <a:srgbClr val="040404"/>
                </a:solidFill>
                <a:latin typeface="Times New Roman"/>
                <a:cs typeface="Times New Roman"/>
              </a:rPr>
              <a:t>Estimated</a:t>
            </a:r>
            <a:r>
              <a:rPr sz="1300" b="1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b="1" spc="-80" dirty="0">
                <a:solidFill>
                  <a:srgbClr val="040404"/>
                </a:solidFill>
                <a:latin typeface="Times New Roman"/>
                <a:cs typeface="Times New Roman"/>
              </a:rPr>
              <a:t>Receipts:</a:t>
            </a:r>
            <a:r>
              <a:rPr sz="1300" b="1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term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that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typically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refers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to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anticipated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local</a:t>
            </a:r>
            <a:r>
              <a:rPr sz="1300" spc="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revenues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listed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on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page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three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Tax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Recapitulation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 Sheet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(Recap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Sheet).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Projections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of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local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revenues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are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often</a:t>
            </a:r>
            <a:r>
              <a:rPr sz="1300" spc="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based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10" dirty="0">
                <a:solidFill>
                  <a:srgbClr val="040404"/>
                </a:solidFill>
                <a:latin typeface="Garamond"/>
                <a:cs typeface="Garamond"/>
              </a:rPr>
              <a:t>on</a:t>
            </a:r>
            <a:r>
              <a:rPr sz="1300" spc="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previous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year's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receipts</a:t>
            </a:r>
            <a:r>
              <a:rPr sz="1300" spc="-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and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represent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funding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sources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necessary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to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support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-114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community's</a:t>
            </a:r>
            <a:r>
              <a:rPr sz="1300" spc="-1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annual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budget.</a:t>
            </a:r>
            <a:endParaRPr sz="1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Garamond"/>
              <a:cs typeface="Garamond"/>
            </a:endParaRPr>
          </a:p>
          <a:p>
            <a:pPr marL="12700" marR="16510" indent="6350" algn="just">
              <a:lnSpc>
                <a:spcPct val="88600"/>
              </a:lnSpc>
            </a:pPr>
            <a:r>
              <a:rPr sz="1300" b="1" spc="-95" dirty="0">
                <a:solidFill>
                  <a:srgbClr val="040404"/>
                </a:solidFill>
                <a:latin typeface="Times New Roman"/>
                <a:cs typeface="Times New Roman"/>
              </a:rPr>
              <a:t>Fiscal</a:t>
            </a:r>
            <a:r>
              <a:rPr sz="1300" b="1" spc="-4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b="1" spc="-140" dirty="0">
                <a:solidFill>
                  <a:srgbClr val="040404"/>
                </a:solidFill>
                <a:latin typeface="Times New Roman"/>
                <a:cs typeface="Times New Roman"/>
              </a:rPr>
              <a:t>Year:</a:t>
            </a:r>
            <a:r>
              <a:rPr sz="1300" b="1" spc="3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Since</a:t>
            </a:r>
            <a:r>
              <a:rPr sz="1300" spc="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1974,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14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Commonwealth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municipalities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have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operated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25" dirty="0">
                <a:solidFill>
                  <a:srgbClr val="040404"/>
                </a:solidFill>
                <a:latin typeface="Garamond"/>
                <a:cs typeface="Garamond"/>
              </a:rPr>
              <a:t>on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a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budget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cycle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that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begins</a:t>
            </a:r>
            <a:r>
              <a:rPr sz="1300" spc="-16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July</a:t>
            </a:r>
            <a:r>
              <a:rPr sz="1300" spc="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70" dirty="0">
                <a:solidFill>
                  <a:srgbClr val="040404"/>
                </a:solidFill>
                <a:latin typeface="Garamond"/>
                <a:cs typeface="Garamond"/>
              </a:rPr>
              <a:t>I</a:t>
            </a:r>
            <a:r>
              <a:rPr sz="1300" spc="1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ends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June</a:t>
            </a:r>
            <a:r>
              <a:rPr sz="1300" spc="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40404"/>
                </a:solidFill>
                <a:latin typeface="Garamond"/>
                <a:cs typeface="Garamond"/>
              </a:rPr>
              <a:t>30.</a:t>
            </a:r>
            <a:r>
              <a:rPr sz="1300" spc="9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designation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fiscal</a:t>
            </a:r>
            <a:r>
              <a:rPr sz="1300" spc="8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year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is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that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of</a:t>
            </a:r>
            <a:r>
              <a:rPr sz="1300" spc="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calendar</a:t>
            </a:r>
            <a:r>
              <a:rPr sz="1300" spc="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year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in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which</a:t>
            </a:r>
            <a:r>
              <a:rPr sz="1300" spc="3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fiscal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year</a:t>
            </a:r>
            <a:r>
              <a:rPr sz="1300" spc="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40404"/>
                </a:solidFill>
                <a:latin typeface="Garamond"/>
                <a:cs typeface="Garamond"/>
              </a:rPr>
              <a:t>ends.</a:t>
            </a:r>
            <a:r>
              <a:rPr sz="1300" spc="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5" dirty="0">
                <a:solidFill>
                  <a:srgbClr val="040404"/>
                </a:solidFill>
                <a:latin typeface="Garamond"/>
                <a:cs typeface="Garamond"/>
              </a:rPr>
              <a:t>For</a:t>
            </a:r>
            <a:r>
              <a:rPr sz="1300" spc="7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example,</a:t>
            </a:r>
            <a:r>
              <a:rPr sz="1300" spc="19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2021</a:t>
            </a:r>
            <a:r>
              <a:rPr sz="1300" spc="10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fiscal</a:t>
            </a:r>
            <a:r>
              <a:rPr sz="1300" spc="-2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yea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r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is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30" dirty="0">
                <a:solidFill>
                  <a:srgbClr val="040404"/>
                </a:solidFill>
                <a:latin typeface="Garamond"/>
                <a:cs typeface="Garamond"/>
              </a:rPr>
              <a:t>July</a:t>
            </a:r>
            <a:r>
              <a:rPr sz="1300" spc="10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I,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2020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to</a:t>
            </a:r>
            <a:r>
              <a:rPr sz="1300" spc="-9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June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40404"/>
                </a:solidFill>
                <a:latin typeface="Garamond"/>
                <a:cs typeface="Garamond"/>
              </a:rPr>
              <a:t>30,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2021.</a:t>
            </a:r>
            <a:endParaRPr sz="1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Garamond"/>
              <a:cs typeface="Garamond"/>
            </a:endParaRPr>
          </a:p>
          <a:p>
            <a:pPr marL="15875" marR="14604" indent="10160" algn="just">
              <a:lnSpc>
                <a:spcPct val="89000"/>
              </a:lnSpc>
            </a:pPr>
            <a:r>
              <a:rPr sz="1300" b="1" spc="-90" dirty="0">
                <a:solidFill>
                  <a:srgbClr val="070707"/>
                </a:solidFill>
                <a:latin typeface="Times New Roman"/>
                <a:cs typeface="Times New Roman"/>
              </a:rPr>
              <a:t>Free</a:t>
            </a:r>
            <a:r>
              <a:rPr sz="1300" b="1" spc="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135" dirty="0">
                <a:solidFill>
                  <a:srgbClr val="070707"/>
                </a:solidFill>
                <a:latin typeface="Times New Roman"/>
                <a:cs typeface="Times New Roman"/>
              </a:rPr>
              <a:t>Cash</a:t>
            </a:r>
            <a:r>
              <a:rPr sz="1300" b="1" spc="5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85" dirty="0">
                <a:solidFill>
                  <a:srgbClr val="070707"/>
                </a:solidFill>
                <a:latin typeface="Times New Roman"/>
                <a:cs typeface="Times New Roman"/>
              </a:rPr>
              <a:t>(Also</a:t>
            </a:r>
            <a:r>
              <a:rPr sz="1300" b="1" spc="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110" dirty="0">
                <a:solidFill>
                  <a:srgbClr val="070707"/>
                </a:solidFill>
                <a:latin typeface="Times New Roman"/>
                <a:cs typeface="Times New Roman"/>
              </a:rPr>
              <a:t>Budgetary</a:t>
            </a:r>
            <a:r>
              <a:rPr sz="1300" b="1" spc="5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120" dirty="0">
                <a:solidFill>
                  <a:srgbClr val="070707"/>
                </a:solidFill>
                <a:latin typeface="Times New Roman"/>
                <a:cs typeface="Times New Roman"/>
              </a:rPr>
              <a:t>Fund</a:t>
            </a:r>
            <a:r>
              <a:rPr sz="1300" b="1" spc="40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114" dirty="0">
                <a:solidFill>
                  <a:srgbClr val="070707"/>
                </a:solidFill>
                <a:latin typeface="Times New Roman"/>
                <a:cs typeface="Times New Roman"/>
              </a:rPr>
              <a:t>Balance):</a:t>
            </a:r>
            <a:r>
              <a:rPr sz="1300" b="1" spc="7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spc="-60" dirty="0">
                <a:solidFill>
                  <a:srgbClr val="070707"/>
                </a:solidFill>
                <a:latin typeface="Garamond"/>
                <a:cs typeface="Garamond"/>
              </a:rPr>
              <a:t>Remaining,</a:t>
            </a:r>
            <a:r>
              <a:rPr sz="1300" spc="3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70707"/>
                </a:solidFill>
                <a:latin typeface="Garamond"/>
                <a:cs typeface="Garamond"/>
              </a:rPr>
              <a:t>unrestricted</a:t>
            </a:r>
            <a:r>
              <a:rPr sz="1300" spc="3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70707"/>
                </a:solidFill>
                <a:latin typeface="Garamond"/>
                <a:cs typeface="Garamond"/>
              </a:rPr>
              <a:t>funds</a:t>
            </a:r>
            <a:r>
              <a:rPr sz="1300" spc="3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14" dirty="0">
                <a:solidFill>
                  <a:srgbClr val="070707"/>
                </a:solidFill>
                <a:latin typeface="Garamond"/>
                <a:cs typeface="Garamond"/>
              </a:rPr>
              <a:t>from</a:t>
            </a:r>
            <a:r>
              <a:rPr sz="1300" spc="3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70707"/>
                </a:solidFill>
                <a:latin typeface="Garamond"/>
                <a:cs typeface="Garamond"/>
              </a:rPr>
              <a:t>operations</a:t>
            </a:r>
            <a:r>
              <a:rPr sz="1300" spc="-1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70707"/>
                </a:solidFill>
                <a:latin typeface="Garamond"/>
                <a:cs typeface="Garamond"/>
              </a:rPr>
              <a:t>of</a:t>
            </a:r>
            <a:r>
              <a:rPr sz="1300" spc="3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70707"/>
                </a:solidFill>
                <a:latin typeface="Garamond"/>
                <a:cs typeface="Garamond"/>
              </a:rPr>
              <a:t>the</a:t>
            </a:r>
            <a:r>
              <a:rPr sz="1300" spc="-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70707"/>
                </a:solidFill>
                <a:latin typeface="Garamond"/>
                <a:cs typeface="Garamond"/>
              </a:rPr>
              <a:t>previous</a:t>
            </a:r>
            <a:r>
              <a:rPr sz="1300" spc="1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70707"/>
                </a:solidFill>
                <a:latin typeface="Garamond"/>
                <a:cs typeface="Garamond"/>
              </a:rPr>
              <a:t>fiscal</a:t>
            </a:r>
            <a:r>
              <a:rPr sz="1300" spc="1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20" dirty="0">
                <a:solidFill>
                  <a:srgbClr val="070707"/>
                </a:solidFill>
                <a:latin typeface="Garamond"/>
                <a:cs typeface="Garamond"/>
              </a:rPr>
              <a:t>year </a:t>
            </a:r>
            <a:r>
              <a:rPr sz="1300" spc="-45" dirty="0">
                <a:solidFill>
                  <a:srgbClr val="070707"/>
                </a:solidFill>
                <a:latin typeface="Garamond"/>
                <a:cs typeface="Garamond"/>
              </a:rPr>
              <a:t>including</a:t>
            </a:r>
            <a:r>
              <a:rPr sz="1300" spc="-4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70707"/>
                </a:solidFill>
                <a:latin typeface="Garamond"/>
                <a:cs typeface="Garamond"/>
              </a:rPr>
              <a:t>unexpended</a:t>
            </a:r>
            <a:r>
              <a:rPr sz="1300" spc="-1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70707"/>
                </a:solidFill>
                <a:latin typeface="Garamond"/>
                <a:cs typeface="Garamond"/>
              </a:rPr>
              <a:t>free</a:t>
            </a:r>
            <a:r>
              <a:rPr sz="1300" spc="-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70707"/>
                </a:solidFill>
                <a:latin typeface="Garamond"/>
                <a:cs typeface="Garamond"/>
              </a:rPr>
              <a:t>cash</a:t>
            </a:r>
            <a:r>
              <a:rPr sz="1300" spc="-1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70707"/>
                </a:solidFill>
                <a:latin typeface="Garamond"/>
                <a:cs typeface="Garamond"/>
              </a:rPr>
              <a:t>from</a:t>
            </a:r>
            <a:r>
              <a:rPr sz="1300" spc="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00" dirty="0">
                <a:solidFill>
                  <a:srgbClr val="070707"/>
                </a:solidFill>
                <a:latin typeface="Garamond"/>
                <a:cs typeface="Garamond"/>
              </a:rPr>
              <a:t>the</a:t>
            </a:r>
            <a:r>
              <a:rPr sz="1300" spc="2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70707"/>
                </a:solidFill>
                <a:latin typeface="Garamond"/>
                <a:cs typeface="Garamond"/>
              </a:rPr>
              <a:t>previous</a:t>
            </a:r>
            <a:r>
              <a:rPr sz="1300" spc="-2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70707"/>
                </a:solidFill>
                <a:latin typeface="Garamond"/>
                <a:cs typeface="Garamond"/>
              </a:rPr>
              <a:t>year,</a:t>
            </a:r>
            <a:r>
              <a:rPr sz="1300" spc="-3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70707"/>
                </a:solidFill>
                <a:latin typeface="Garamond"/>
                <a:cs typeface="Garamond"/>
              </a:rPr>
              <a:t>actual</a:t>
            </a:r>
            <a:r>
              <a:rPr sz="1300" spc="-4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70707"/>
                </a:solidFill>
                <a:latin typeface="Garamond"/>
                <a:cs typeface="Garamond"/>
              </a:rPr>
              <a:t>receipts</a:t>
            </a:r>
            <a:r>
              <a:rPr sz="1300" spc="-2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25" dirty="0">
                <a:solidFill>
                  <a:srgbClr val="070707"/>
                </a:solidFill>
                <a:latin typeface="Garamond"/>
                <a:cs typeface="Garamond"/>
              </a:rPr>
              <a:t>in</a:t>
            </a:r>
            <a:r>
              <a:rPr sz="1300" spc="4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70707"/>
                </a:solidFill>
                <a:latin typeface="Garamond"/>
                <a:cs typeface="Garamond"/>
              </a:rPr>
              <a:t>excess</a:t>
            </a:r>
            <a:r>
              <a:rPr sz="1300" spc="-5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75" dirty="0">
                <a:solidFill>
                  <a:srgbClr val="070707"/>
                </a:solidFill>
                <a:latin typeface="Garamond"/>
                <a:cs typeface="Garamond"/>
              </a:rPr>
              <a:t>of</a:t>
            </a:r>
            <a:r>
              <a:rPr sz="1300" spc="9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70707"/>
                </a:solidFill>
                <a:latin typeface="Garamond"/>
                <a:cs typeface="Garamond"/>
              </a:rPr>
              <a:t>revenue</a:t>
            </a:r>
            <a:r>
              <a:rPr sz="1300" spc="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70707"/>
                </a:solidFill>
                <a:latin typeface="Garamond"/>
                <a:cs typeface="Garamond"/>
              </a:rPr>
              <a:t>estimates</a:t>
            </a:r>
            <a:r>
              <a:rPr sz="1300" spc="2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70707"/>
                </a:solidFill>
                <a:latin typeface="Garamond"/>
                <a:cs typeface="Garamond"/>
              </a:rPr>
              <a:t>shown</a:t>
            </a:r>
            <a:r>
              <a:rPr sz="1300" spc="5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25" dirty="0">
                <a:solidFill>
                  <a:srgbClr val="070707"/>
                </a:solidFill>
                <a:latin typeface="Garamond"/>
                <a:cs typeface="Garamond"/>
              </a:rPr>
              <a:t>on</a:t>
            </a:r>
            <a:r>
              <a:rPr sz="1300" spc="10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70707"/>
                </a:solidFill>
                <a:latin typeface="Garamond"/>
                <a:cs typeface="Garamond"/>
              </a:rPr>
              <a:t>the</a:t>
            </a:r>
            <a:r>
              <a:rPr sz="1300" spc="7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70707"/>
                </a:solidFill>
                <a:latin typeface="Garamond"/>
                <a:cs typeface="Garamond"/>
              </a:rPr>
              <a:t>tax </a:t>
            </a:r>
            <a:r>
              <a:rPr sz="1300" spc="-50" dirty="0">
                <a:solidFill>
                  <a:srgbClr val="070707"/>
                </a:solidFill>
                <a:latin typeface="Garamond"/>
                <a:cs typeface="Garamond"/>
              </a:rPr>
              <a:t>recapitulation</a:t>
            </a:r>
            <a:r>
              <a:rPr sz="1300" spc="-3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70707"/>
                </a:solidFill>
                <a:latin typeface="Garamond"/>
                <a:cs typeface="Garamond"/>
              </a:rPr>
              <a:t>sheet,</a:t>
            </a:r>
            <a:r>
              <a:rPr sz="1300" spc="-5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70707"/>
                </a:solidFill>
                <a:latin typeface="Garamond"/>
                <a:cs typeface="Garamond"/>
              </a:rPr>
              <a:t>and</a:t>
            </a:r>
            <a:r>
              <a:rPr sz="1300" spc="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70707"/>
                </a:solidFill>
                <a:latin typeface="Garamond"/>
                <a:cs typeface="Garamond"/>
              </a:rPr>
              <a:t>unspent</a:t>
            </a:r>
            <a:r>
              <a:rPr sz="1300" spc="-1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70707"/>
                </a:solidFill>
                <a:latin typeface="Garamond"/>
                <a:cs typeface="Garamond"/>
              </a:rPr>
              <a:t>amounts</a:t>
            </a:r>
            <a:r>
              <a:rPr sz="1300" spc="-2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70707"/>
                </a:solidFill>
                <a:latin typeface="Garamond"/>
                <a:cs typeface="Garamond"/>
              </a:rPr>
              <a:t>in</a:t>
            </a:r>
            <a:r>
              <a:rPr sz="1300" spc="-8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70707"/>
                </a:solidFill>
                <a:latin typeface="Garamond"/>
                <a:cs typeface="Garamond"/>
              </a:rPr>
              <a:t>budget</a:t>
            </a:r>
            <a:r>
              <a:rPr sz="1300" spc="-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45" dirty="0">
                <a:solidFill>
                  <a:srgbClr val="070707"/>
                </a:solidFill>
                <a:latin typeface="Garamond"/>
                <a:cs typeface="Garamond"/>
              </a:rPr>
              <a:t>line-</a:t>
            </a:r>
            <a:r>
              <a:rPr sz="1300" spc="-25" dirty="0">
                <a:solidFill>
                  <a:srgbClr val="070707"/>
                </a:solidFill>
                <a:latin typeface="Garamond"/>
                <a:cs typeface="Garamond"/>
              </a:rPr>
              <a:t>items.</a:t>
            </a:r>
            <a:r>
              <a:rPr sz="1300" spc="6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70" dirty="0">
                <a:solidFill>
                  <a:srgbClr val="070707"/>
                </a:solidFill>
                <a:latin typeface="Garamond"/>
                <a:cs typeface="Garamond"/>
              </a:rPr>
              <a:t>Unpaid</a:t>
            </a:r>
            <a:r>
              <a:rPr sz="1300" spc="2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70707"/>
                </a:solidFill>
                <a:latin typeface="Garamond"/>
                <a:cs typeface="Garamond"/>
              </a:rPr>
              <a:t>property</a:t>
            </a:r>
            <a:r>
              <a:rPr sz="1300" spc="-1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20" dirty="0">
                <a:solidFill>
                  <a:srgbClr val="070707"/>
                </a:solidFill>
                <a:latin typeface="Garamond"/>
                <a:cs typeface="Garamond"/>
              </a:rPr>
              <a:t>taxes</a:t>
            </a:r>
            <a:r>
              <a:rPr sz="1300" spc="2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70707"/>
                </a:solidFill>
                <a:latin typeface="Garamond"/>
                <a:cs typeface="Garamond"/>
              </a:rPr>
              <a:t>and</a:t>
            </a:r>
            <a:r>
              <a:rPr sz="1300" spc="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70707"/>
                </a:solidFill>
                <a:latin typeface="Garamond"/>
                <a:cs typeface="Garamond"/>
              </a:rPr>
              <a:t>certain</a:t>
            </a:r>
            <a:r>
              <a:rPr sz="1300" spc="-2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40" dirty="0">
                <a:solidFill>
                  <a:srgbClr val="070707"/>
                </a:solidFill>
                <a:latin typeface="Garamond"/>
                <a:cs typeface="Garamond"/>
              </a:rPr>
              <a:t>deficits </a:t>
            </a:r>
            <a:r>
              <a:rPr sz="1300" spc="-20" dirty="0">
                <a:solidFill>
                  <a:srgbClr val="070707"/>
                </a:solidFill>
                <a:latin typeface="Garamond"/>
                <a:cs typeface="Garamond"/>
              </a:rPr>
              <a:t>reduce</a:t>
            </a:r>
            <a:r>
              <a:rPr sz="1300" spc="2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70707"/>
                </a:solidFill>
                <a:latin typeface="Garamond"/>
                <a:cs typeface="Garamond"/>
              </a:rPr>
              <a:t>the </a:t>
            </a:r>
            <a:r>
              <a:rPr sz="1300" spc="-100" dirty="0">
                <a:solidFill>
                  <a:srgbClr val="070707"/>
                </a:solidFill>
                <a:latin typeface="Garamond"/>
                <a:cs typeface="Garamond"/>
              </a:rPr>
              <a:t>amount</a:t>
            </a:r>
            <a:r>
              <a:rPr sz="1300" spc="1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30" dirty="0">
                <a:solidFill>
                  <a:srgbClr val="070707"/>
                </a:solidFill>
                <a:latin typeface="Garamond"/>
                <a:cs typeface="Garamond"/>
              </a:rPr>
              <a:t>than</a:t>
            </a:r>
            <a:r>
              <a:rPr sz="1300" spc="5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40" dirty="0">
                <a:solidFill>
                  <a:srgbClr val="070707"/>
                </a:solidFill>
                <a:latin typeface="Garamond"/>
                <a:cs typeface="Garamond"/>
              </a:rPr>
              <a:t>can</a:t>
            </a:r>
            <a:r>
              <a:rPr sz="1300" spc="6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95" dirty="0">
                <a:solidFill>
                  <a:srgbClr val="070707"/>
                </a:solidFill>
                <a:latin typeface="Garamond"/>
                <a:cs typeface="Garamond"/>
              </a:rPr>
              <a:t>be</a:t>
            </a:r>
            <a:r>
              <a:rPr sz="1300" spc="114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70707"/>
                </a:solidFill>
                <a:latin typeface="Garamond"/>
                <a:cs typeface="Garamond"/>
              </a:rPr>
              <a:t>certified</a:t>
            </a:r>
            <a:r>
              <a:rPr sz="1300" spc="-3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05" dirty="0">
                <a:solidFill>
                  <a:srgbClr val="070707"/>
                </a:solidFill>
                <a:latin typeface="Garamond"/>
                <a:cs typeface="Garamond"/>
              </a:rPr>
              <a:t>as</a:t>
            </a:r>
            <a:r>
              <a:rPr sz="1300" spc="2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70707"/>
                </a:solidFill>
                <a:latin typeface="Garamond"/>
                <a:cs typeface="Garamond"/>
              </a:rPr>
              <a:t>free</a:t>
            </a:r>
            <a:r>
              <a:rPr sz="1300" spc="-1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70707"/>
                </a:solidFill>
                <a:latin typeface="Garamond"/>
                <a:cs typeface="Garamond"/>
              </a:rPr>
              <a:t>cash.</a:t>
            </a:r>
            <a:r>
              <a:rPr sz="1300" spc="-2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35" dirty="0">
                <a:solidFill>
                  <a:srgbClr val="070707"/>
                </a:solidFill>
                <a:latin typeface="Garamond"/>
                <a:cs typeface="Garamond"/>
              </a:rPr>
              <a:t>The</a:t>
            </a:r>
            <a:r>
              <a:rPr sz="1300" spc="5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70707"/>
                </a:solidFill>
                <a:latin typeface="Garamond"/>
                <a:cs typeface="Garamond"/>
              </a:rPr>
              <a:t>calculation</a:t>
            </a:r>
            <a:r>
              <a:rPr sz="1300" spc="-3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204" dirty="0">
                <a:solidFill>
                  <a:srgbClr val="070707"/>
                </a:solidFill>
                <a:latin typeface="Garamond"/>
                <a:cs typeface="Garamond"/>
              </a:rPr>
              <a:t>of</a:t>
            </a:r>
            <a:r>
              <a:rPr sz="1300" spc="12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70707"/>
                </a:solidFill>
                <a:latin typeface="Garamond"/>
                <a:cs typeface="Garamond"/>
              </a:rPr>
              <a:t>free</a:t>
            </a:r>
            <a:r>
              <a:rPr sz="1300" spc="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70707"/>
                </a:solidFill>
                <a:latin typeface="Garamond"/>
                <a:cs typeface="Garamond"/>
              </a:rPr>
              <a:t>cash</a:t>
            </a:r>
            <a:r>
              <a:rPr sz="1300" spc="-1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75" dirty="0">
                <a:solidFill>
                  <a:srgbClr val="070707"/>
                </a:solidFill>
                <a:latin typeface="Garamond"/>
                <a:cs typeface="Garamond"/>
              </a:rPr>
              <a:t>is</a:t>
            </a:r>
            <a:r>
              <a:rPr sz="1300" spc="-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70707"/>
                </a:solidFill>
                <a:latin typeface="Garamond"/>
                <a:cs typeface="Garamond"/>
              </a:rPr>
              <a:t>based</a:t>
            </a:r>
            <a:r>
              <a:rPr sz="1300" spc="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85" dirty="0">
                <a:solidFill>
                  <a:srgbClr val="070707"/>
                </a:solidFill>
                <a:latin typeface="Garamond"/>
                <a:cs typeface="Garamond"/>
              </a:rPr>
              <a:t>on</a:t>
            </a:r>
            <a:r>
              <a:rPr sz="1300" spc="10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10" dirty="0">
                <a:solidFill>
                  <a:srgbClr val="070707"/>
                </a:solidFill>
                <a:latin typeface="Garamond"/>
                <a:cs typeface="Garamond"/>
              </a:rPr>
              <a:t>the</a:t>
            </a:r>
            <a:r>
              <a:rPr sz="1300" spc="2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70707"/>
                </a:solidFill>
                <a:latin typeface="Garamond"/>
                <a:cs typeface="Garamond"/>
              </a:rPr>
              <a:t>balance</a:t>
            </a:r>
            <a:r>
              <a:rPr sz="1300" spc="1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70707"/>
                </a:solidFill>
                <a:latin typeface="Garamond"/>
                <a:cs typeface="Garamond"/>
              </a:rPr>
              <a:t>sheet</a:t>
            </a:r>
            <a:r>
              <a:rPr sz="1300" spc="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90" dirty="0">
                <a:solidFill>
                  <a:srgbClr val="070707"/>
                </a:solidFill>
                <a:latin typeface="Garamond"/>
                <a:cs typeface="Garamond"/>
              </a:rPr>
              <a:t>as</a:t>
            </a:r>
            <a:r>
              <a:rPr sz="1300" spc="1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70707"/>
                </a:solidFill>
                <a:latin typeface="Garamond"/>
                <a:cs typeface="Garamond"/>
              </a:rPr>
              <a:t>of</a:t>
            </a:r>
            <a:r>
              <a:rPr sz="1300" spc="-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80" dirty="0">
                <a:solidFill>
                  <a:srgbClr val="070707"/>
                </a:solidFill>
                <a:latin typeface="Garamond"/>
                <a:cs typeface="Garamond"/>
              </a:rPr>
              <a:t>June</a:t>
            </a:r>
            <a:r>
              <a:rPr sz="1300" spc="12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70707"/>
                </a:solidFill>
                <a:latin typeface="Garamond"/>
                <a:cs typeface="Garamond"/>
              </a:rPr>
              <a:t>30,</a:t>
            </a:r>
            <a:r>
              <a:rPr sz="1300" spc="3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70707"/>
                </a:solidFill>
                <a:latin typeface="Garamond"/>
                <a:cs typeface="Garamond"/>
              </a:rPr>
              <a:t>which</a:t>
            </a:r>
            <a:r>
              <a:rPr sz="1300" spc="-1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70707"/>
                </a:solidFill>
                <a:latin typeface="Garamond"/>
                <a:cs typeface="Garamond"/>
              </a:rPr>
              <a:t>is </a:t>
            </a:r>
            <a:r>
              <a:rPr sz="1300" spc="-30" dirty="0">
                <a:solidFill>
                  <a:srgbClr val="070707"/>
                </a:solidFill>
                <a:latin typeface="Garamond"/>
                <a:cs typeface="Garamond"/>
              </a:rPr>
              <a:t>submitted</a:t>
            </a:r>
            <a:r>
              <a:rPr sz="1300" spc="-5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70707"/>
                </a:solidFill>
                <a:latin typeface="Garamond"/>
                <a:cs typeface="Garamond"/>
              </a:rPr>
              <a:t>by</a:t>
            </a:r>
            <a:r>
              <a:rPr sz="1300" spc="-3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70707"/>
                </a:solidFill>
                <a:latin typeface="Garamond"/>
                <a:cs typeface="Garamond"/>
              </a:rPr>
              <a:t>the</a:t>
            </a:r>
            <a:r>
              <a:rPr sz="1300" spc="-30" dirty="0">
                <a:solidFill>
                  <a:srgbClr val="070707"/>
                </a:solidFill>
                <a:latin typeface="Garamond"/>
                <a:cs typeface="Garamond"/>
              </a:rPr>
              <a:t> community's</a:t>
            </a:r>
            <a:r>
              <a:rPr sz="1300" spc="-5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70707"/>
                </a:solidFill>
                <a:latin typeface="Garamond"/>
                <a:cs typeface="Garamond"/>
              </a:rPr>
              <a:t>auditor,</a:t>
            </a:r>
            <a:r>
              <a:rPr sz="1300" spc="-7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30" dirty="0">
                <a:solidFill>
                  <a:srgbClr val="070707"/>
                </a:solidFill>
                <a:latin typeface="Garamond"/>
                <a:cs typeface="Garamond"/>
              </a:rPr>
              <a:t>accountant,</a:t>
            </a:r>
            <a:r>
              <a:rPr sz="1300" spc="-50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spc="-20" dirty="0">
                <a:solidFill>
                  <a:srgbClr val="070707"/>
                </a:solidFill>
                <a:latin typeface="Garamond"/>
                <a:cs typeface="Garamond"/>
              </a:rPr>
              <a:t>or</a:t>
            </a:r>
            <a:r>
              <a:rPr sz="1300" spc="-4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dirty="0">
                <a:solidFill>
                  <a:srgbClr val="070707"/>
                </a:solidFill>
                <a:latin typeface="Garamond"/>
                <a:cs typeface="Garamond"/>
              </a:rPr>
              <a:t>comptroller.</a:t>
            </a:r>
            <a:r>
              <a:rPr sz="1300" spc="434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b="1" spc="-30" dirty="0">
                <a:solidFill>
                  <a:srgbClr val="070707"/>
                </a:solidFill>
                <a:latin typeface="Times New Roman"/>
                <a:cs typeface="Times New Roman"/>
              </a:rPr>
              <a:t>Important</a:t>
            </a:r>
            <a:r>
              <a:rPr sz="1300" b="1" spc="90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70707"/>
                </a:solidFill>
                <a:latin typeface="Garamond"/>
                <a:cs typeface="Garamond"/>
              </a:rPr>
              <a:t>-</a:t>
            </a:r>
            <a:r>
              <a:rPr sz="1300" spc="65" dirty="0">
                <a:solidFill>
                  <a:srgbClr val="070707"/>
                </a:solidFill>
                <a:latin typeface="Garamond"/>
                <a:cs typeface="Garamond"/>
              </a:rPr>
              <a:t> </a:t>
            </a:r>
            <a:r>
              <a:rPr sz="1300" b="1" spc="-20" dirty="0">
                <a:solidFill>
                  <a:srgbClr val="070707"/>
                </a:solidFill>
                <a:latin typeface="Times New Roman"/>
                <a:cs typeface="Times New Roman"/>
              </a:rPr>
              <a:t>free</a:t>
            </a:r>
            <a:r>
              <a:rPr sz="1300" b="1" spc="-60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45" dirty="0">
                <a:solidFill>
                  <a:srgbClr val="070707"/>
                </a:solidFill>
                <a:latin typeface="Times New Roman"/>
                <a:cs typeface="Times New Roman"/>
              </a:rPr>
              <a:t>cash</a:t>
            </a:r>
            <a:r>
              <a:rPr sz="1300" b="1" spc="-3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70707"/>
                </a:solidFill>
                <a:latin typeface="Times New Roman"/>
                <a:cs typeface="Times New Roman"/>
              </a:rPr>
              <a:t>is</a:t>
            </a:r>
            <a:r>
              <a:rPr sz="1300" b="1" spc="-3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85" dirty="0">
                <a:solidFill>
                  <a:srgbClr val="070707"/>
                </a:solidFill>
                <a:latin typeface="Times New Roman"/>
                <a:cs typeface="Times New Roman"/>
              </a:rPr>
              <a:t>not</a:t>
            </a:r>
            <a:r>
              <a:rPr sz="1300" b="1" spc="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40" dirty="0">
                <a:solidFill>
                  <a:srgbClr val="070707"/>
                </a:solidFill>
                <a:latin typeface="Times New Roman"/>
                <a:cs typeface="Times New Roman"/>
              </a:rPr>
              <a:t>available </a:t>
            </a:r>
            <a:r>
              <a:rPr sz="1300" b="1" spc="-25" dirty="0">
                <a:solidFill>
                  <a:srgbClr val="070707"/>
                </a:solidFill>
                <a:latin typeface="Times New Roman"/>
                <a:cs typeface="Times New Roman"/>
              </a:rPr>
              <a:t>for </a:t>
            </a:r>
            <a:r>
              <a:rPr sz="1300" b="1" spc="-110" dirty="0">
                <a:solidFill>
                  <a:srgbClr val="070707"/>
                </a:solidFill>
                <a:latin typeface="Times New Roman"/>
                <a:cs typeface="Times New Roman"/>
              </a:rPr>
              <a:t>appropriation</a:t>
            </a:r>
            <a:r>
              <a:rPr sz="1300" b="1" spc="-1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100" dirty="0">
                <a:solidFill>
                  <a:srgbClr val="070707"/>
                </a:solidFill>
                <a:latin typeface="Times New Roman"/>
                <a:cs typeface="Times New Roman"/>
              </a:rPr>
              <a:t>until</a:t>
            </a:r>
            <a:r>
              <a:rPr sz="1300" b="1" spc="10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100" dirty="0">
                <a:solidFill>
                  <a:srgbClr val="070707"/>
                </a:solidFill>
                <a:latin typeface="Times New Roman"/>
                <a:cs typeface="Times New Roman"/>
              </a:rPr>
              <a:t>certified</a:t>
            </a:r>
            <a:r>
              <a:rPr sz="1300" b="1" spc="-70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85" dirty="0">
                <a:solidFill>
                  <a:srgbClr val="070707"/>
                </a:solidFill>
                <a:latin typeface="Times New Roman"/>
                <a:cs typeface="Times New Roman"/>
              </a:rPr>
              <a:t>by</a:t>
            </a:r>
            <a:r>
              <a:rPr sz="1300" b="1" spc="-30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75" dirty="0">
                <a:solidFill>
                  <a:srgbClr val="070707"/>
                </a:solidFill>
                <a:latin typeface="Times New Roman"/>
                <a:cs typeface="Times New Roman"/>
              </a:rPr>
              <a:t>the </a:t>
            </a:r>
            <a:r>
              <a:rPr sz="1300" b="1" spc="-95" dirty="0">
                <a:solidFill>
                  <a:srgbClr val="070707"/>
                </a:solidFill>
                <a:latin typeface="Times New Roman"/>
                <a:cs typeface="Times New Roman"/>
              </a:rPr>
              <a:t>Director</a:t>
            </a:r>
            <a:r>
              <a:rPr sz="1300" b="1" spc="-4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35" dirty="0">
                <a:solidFill>
                  <a:srgbClr val="070707"/>
                </a:solidFill>
                <a:latin typeface="Times New Roman"/>
                <a:cs typeface="Times New Roman"/>
              </a:rPr>
              <a:t>of</a:t>
            </a:r>
            <a:r>
              <a:rPr sz="1300" b="1" spc="-210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100" dirty="0">
                <a:solidFill>
                  <a:srgbClr val="070707"/>
                </a:solidFill>
                <a:latin typeface="Times New Roman"/>
                <a:cs typeface="Times New Roman"/>
              </a:rPr>
              <a:t>Accounts</a:t>
            </a:r>
            <a:r>
              <a:rPr sz="1300" b="1" spc="-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35" dirty="0">
                <a:solidFill>
                  <a:srgbClr val="070707"/>
                </a:solidFill>
                <a:latin typeface="Times New Roman"/>
                <a:cs typeface="Times New Roman"/>
              </a:rPr>
              <a:t>of</a:t>
            </a:r>
            <a:r>
              <a:rPr sz="1300" b="1" spc="-204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95" dirty="0">
                <a:solidFill>
                  <a:srgbClr val="070707"/>
                </a:solidFill>
                <a:latin typeface="Times New Roman"/>
                <a:cs typeface="Times New Roman"/>
              </a:rPr>
              <a:t>the</a:t>
            </a:r>
            <a:r>
              <a:rPr sz="1300" b="1" spc="-50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114" dirty="0">
                <a:solidFill>
                  <a:srgbClr val="070707"/>
                </a:solidFill>
                <a:latin typeface="Times New Roman"/>
                <a:cs typeface="Times New Roman"/>
              </a:rPr>
              <a:t>Commonwealth</a:t>
            </a:r>
            <a:r>
              <a:rPr sz="1300" b="1" spc="-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45" dirty="0">
                <a:solidFill>
                  <a:srgbClr val="070707"/>
                </a:solidFill>
                <a:latin typeface="Times New Roman"/>
                <a:cs typeface="Times New Roman"/>
              </a:rPr>
              <a:t>of</a:t>
            </a:r>
            <a:r>
              <a:rPr sz="1300" b="1" spc="-200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070707"/>
                </a:solidFill>
                <a:latin typeface="Times New Roman"/>
                <a:cs typeface="Times New Roman"/>
              </a:rPr>
              <a:t>Massachusetts.</a:t>
            </a:r>
            <a:endParaRPr sz="1300" dirty="0">
              <a:latin typeface="Times New Roman"/>
              <a:cs typeface="Times New Roman"/>
            </a:endParaRPr>
          </a:p>
          <a:p>
            <a:pPr marL="17145" marR="26670" indent="4445">
              <a:lnSpc>
                <a:spcPts val="1380"/>
              </a:lnSpc>
              <a:spcBef>
                <a:spcPts val="1375"/>
              </a:spcBef>
            </a:pPr>
            <a:r>
              <a:rPr sz="1300" b="1" spc="-80" dirty="0">
                <a:solidFill>
                  <a:srgbClr val="040404"/>
                </a:solidFill>
                <a:latin typeface="Times New Roman"/>
                <a:cs typeface="Times New Roman"/>
              </a:rPr>
              <a:t>General</a:t>
            </a:r>
            <a:r>
              <a:rPr sz="1300" b="1" spc="-1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b="1" spc="-110" dirty="0">
                <a:solidFill>
                  <a:srgbClr val="040404"/>
                </a:solidFill>
                <a:latin typeface="Times New Roman"/>
                <a:cs typeface="Times New Roman"/>
              </a:rPr>
              <a:t>Fund:</a:t>
            </a:r>
            <a:r>
              <a:rPr sz="1300" b="1" spc="-1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1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fund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used</a:t>
            </a:r>
            <a:r>
              <a:rPr sz="1300" spc="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85" dirty="0">
                <a:solidFill>
                  <a:srgbClr val="040404"/>
                </a:solidFill>
                <a:latin typeface="Garamond"/>
                <a:cs typeface="Garamond"/>
              </a:rPr>
              <a:t>to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account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for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most</a:t>
            </a:r>
            <a:r>
              <a:rPr sz="1300" spc="2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financial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resources</a:t>
            </a:r>
            <a:r>
              <a:rPr sz="1300" spc="-3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5" dirty="0">
                <a:solidFill>
                  <a:srgbClr val="040404"/>
                </a:solidFill>
                <a:latin typeface="Garamond"/>
                <a:cs typeface="Garamond"/>
              </a:rPr>
              <a:t>and</a:t>
            </a:r>
            <a:r>
              <a:rPr sz="1300" spc="2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activities</a:t>
            </a:r>
            <a:r>
              <a:rPr sz="1300" spc="-9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governed</a:t>
            </a:r>
            <a:r>
              <a:rPr sz="1300" spc="-14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50" dirty="0">
                <a:solidFill>
                  <a:srgbClr val="040404"/>
                </a:solidFill>
                <a:latin typeface="Garamond"/>
                <a:cs typeface="Garamond"/>
              </a:rPr>
              <a:t>by</a:t>
            </a:r>
            <a:r>
              <a:rPr sz="1300" spc="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the</a:t>
            </a:r>
            <a:r>
              <a:rPr sz="1300" spc="-55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35" dirty="0">
                <a:solidFill>
                  <a:srgbClr val="040404"/>
                </a:solidFill>
                <a:latin typeface="Garamond"/>
                <a:cs typeface="Garamond"/>
              </a:rPr>
              <a:t>normal</a:t>
            </a:r>
            <a:r>
              <a:rPr sz="1300" spc="1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town </a:t>
            </a:r>
            <a:r>
              <a:rPr sz="1300" spc="-45" dirty="0">
                <a:solidFill>
                  <a:srgbClr val="040404"/>
                </a:solidFill>
                <a:latin typeface="Garamond"/>
                <a:cs typeface="Garamond"/>
              </a:rPr>
              <a:t>meeting/city</a:t>
            </a:r>
            <a:r>
              <a:rPr sz="1300" spc="-4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0" dirty="0">
                <a:solidFill>
                  <a:srgbClr val="040404"/>
                </a:solidFill>
                <a:latin typeface="Garamond"/>
                <a:cs typeface="Garamond"/>
              </a:rPr>
              <a:t>council</a:t>
            </a:r>
            <a:r>
              <a:rPr sz="1300" spc="-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25" dirty="0">
                <a:solidFill>
                  <a:srgbClr val="040404"/>
                </a:solidFill>
                <a:latin typeface="Garamond"/>
                <a:cs typeface="Garamond"/>
              </a:rPr>
              <a:t>appropriation</a:t>
            </a:r>
            <a:r>
              <a:rPr sz="1300" spc="160" dirty="0">
                <a:solidFill>
                  <a:srgbClr val="040404"/>
                </a:solidFill>
                <a:latin typeface="Garamond"/>
                <a:cs typeface="Garamond"/>
              </a:rPr>
              <a:t> </a:t>
            </a:r>
            <a:r>
              <a:rPr sz="1300" spc="-10" dirty="0">
                <a:solidFill>
                  <a:srgbClr val="040404"/>
                </a:solidFill>
                <a:latin typeface="Garamond"/>
                <a:cs typeface="Garamond"/>
              </a:rPr>
              <a:t>process.</a:t>
            </a:r>
            <a:endParaRPr sz="13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6523" y="7359267"/>
            <a:ext cx="160718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0"/>
              </a:lnSpc>
            </a:pPr>
            <a:r>
              <a:rPr sz="800" dirty="0">
                <a:latin typeface="Calibri"/>
                <a:cs typeface="Calibri"/>
              </a:rPr>
              <a:t>4/4/2023</a:t>
            </a:r>
            <a:r>
              <a:rPr sz="800" spc="2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FY24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Budget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‐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Level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‐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44219" y="7359267"/>
            <a:ext cx="6756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0"/>
              </a:lnSpc>
            </a:pPr>
            <a:r>
              <a:rPr sz="800" dirty="0">
                <a:latin typeface="Calibri"/>
                <a:cs typeface="Calibri"/>
              </a:rPr>
              <a:t>Page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28</a:t>
            </a:r>
            <a:r>
              <a:rPr sz="800" spc="2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4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31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1416" y="684276"/>
          <a:ext cx="8717279" cy="6208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93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Proposed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FY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2024</a:t>
                      </a:r>
                      <a:r>
                        <a:rPr sz="12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Capital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Projects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6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Proposed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FY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2024</a:t>
                      </a:r>
                      <a:r>
                        <a:rPr sz="9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Capital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Projects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Raise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Appropriate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marL="635" algn="ct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Dept.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Name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Recommended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Notes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Police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Marked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Cruisers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$134,656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Annual</a:t>
                      </a:r>
                      <a:r>
                        <a:rPr sz="9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replacement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cruisers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maintain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reliable,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working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fleet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emergency</a:t>
                      </a:r>
                      <a:r>
                        <a:rPr sz="900" b="1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response</a:t>
                      </a:r>
                      <a:r>
                        <a:rPr sz="9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vehicles.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spc="-20" dirty="0">
                          <a:latin typeface="Arial"/>
                          <a:cs typeface="Arial"/>
                        </a:rPr>
                        <a:t>Fire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  <a:tabLst>
                          <a:tab pos="2308225" algn="l"/>
                        </a:tabLst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Engine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Replacement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yr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lease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TE-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2299-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i="1" spc="4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i="1" dirty="0">
                          <a:latin typeface="Arial"/>
                          <a:cs typeface="Arial"/>
                        </a:rPr>
                        <a:t>(25%</a:t>
                      </a:r>
                      <a:r>
                        <a:rPr sz="75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b="1" i="1" dirty="0">
                          <a:latin typeface="Arial"/>
                          <a:cs typeface="Arial"/>
                        </a:rPr>
                        <a:t>from Ambulance </a:t>
                      </a:r>
                      <a:r>
                        <a:rPr sz="750" b="1" i="1" spc="-10" dirty="0">
                          <a:latin typeface="Arial"/>
                          <a:cs typeface="Arial"/>
                        </a:rPr>
                        <a:t>Fund)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$142,265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Part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Apparatus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Replacement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Current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Engine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years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old</a:t>
                      </a:r>
                      <a:r>
                        <a:rPr sz="900" b="1" i="1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50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(25%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Lease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payment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($47,422)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charged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Ambulance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Fund)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spc="-20" dirty="0">
                          <a:latin typeface="Arial"/>
                          <a:cs typeface="Arial"/>
                        </a:rPr>
                        <a:t>ELPS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BP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Ballasted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Roof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Replacement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$345,000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Existing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roof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membrane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shifted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under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ballasted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area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needs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to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ts val="990"/>
                        </a:lnSpc>
                        <a:spcBef>
                          <a:spcPts val="35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repaired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prevent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failure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spc="-25" dirty="0">
                          <a:latin typeface="Arial"/>
                          <a:cs typeface="Arial"/>
                        </a:rPr>
                        <a:t>DPW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Police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- New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Generator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(60KW)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$58,950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Replace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existing,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old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generator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relocate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outside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building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spc="-25" dirty="0">
                          <a:latin typeface="Arial"/>
                          <a:cs typeface="Arial"/>
                        </a:rPr>
                        <a:t>DPW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Roadway</a:t>
                      </a:r>
                      <a:r>
                        <a:rPr sz="9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Improvements/Paving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$350,000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Supplement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Chapter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paving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budget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repair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aging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roadway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infrastructure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Information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ts val="990"/>
                        </a:lnSpc>
                        <a:spcBef>
                          <a:spcPts val="35"/>
                        </a:spcBef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Technology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1:1</a:t>
                      </a:r>
                      <a:r>
                        <a:rPr sz="9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Chromebook</a:t>
                      </a:r>
                      <a:r>
                        <a:rPr sz="9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Devices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$137,110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Annual</a:t>
                      </a:r>
                      <a:r>
                        <a:rPr sz="9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cost</a:t>
                      </a:r>
                      <a:r>
                        <a:rPr sz="9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student</a:t>
                      </a:r>
                      <a:r>
                        <a:rPr sz="9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Chromebook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replacements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Information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Technology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Mobile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Computers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and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Modems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$90,815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computers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modems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vehicles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utilize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modern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technologies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increase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effectiveness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marL="6096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capital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recommended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part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FY</a:t>
                      </a:r>
                      <a:r>
                        <a:rPr sz="9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2024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Budget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$1,258,796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8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Proposed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FY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2024</a:t>
                      </a:r>
                      <a:r>
                        <a:rPr sz="9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Capital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Projects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Funded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Bonding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Fund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420">
                <a:tc gridSpan="2">
                  <a:txBody>
                    <a:bodyPr/>
                    <a:lstStyle/>
                    <a:p>
                      <a:pPr marL="10896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Proposed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FY2024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recommended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bonding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705">
                <a:tc gridSpan="4"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Projects</a:t>
                      </a:r>
                      <a:r>
                        <a:rPr sz="10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Bonded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Enterprise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Funds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810">
                <a:tc gridSpan="3"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Sewer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Enterprise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2365">
                        <a:lnSpc>
                          <a:spcPts val="93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Funding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from the Sewer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Enterprise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DPW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Sewer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Porter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Road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Flow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Monitoring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$102,800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Installation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flow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monitoring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existing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vault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obtain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more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accurate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billing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information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DPW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Sewer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Dawes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Lynwood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Pump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Replacement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$82,000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Replace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wastewater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pumps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useful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life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3210">
                <a:tc gridSpan="2"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Projects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recommended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bonded</a:t>
                      </a:r>
                      <a:r>
                        <a:rPr sz="900" b="1" spc="2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Sewer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Enterprise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050"/>
                        </a:lnSpc>
                        <a:spcBef>
                          <a:spcPts val="70"/>
                        </a:spcBef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Fund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$184,800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0810">
                <a:tc gridSpan="3"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Water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Enterprise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7425">
                        <a:lnSpc>
                          <a:spcPts val="93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Funding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these from the Water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Enterprise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6523" y="7359267"/>
            <a:ext cx="160718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0"/>
              </a:lnSpc>
            </a:pPr>
            <a:r>
              <a:rPr sz="800" dirty="0">
                <a:latin typeface="Calibri"/>
                <a:cs typeface="Calibri"/>
              </a:rPr>
              <a:t>4/4/2023</a:t>
            </a:r>
            <a:r>
              <a:rPr sz="800" spc="2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FY24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Budget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‐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Level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‐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TM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44219" y="7359267"/>
            <a:ext cx="6756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0"/>
              </a:lnSpc>
            </a:pPr>
            <a:r>
              <a:rPr sz="800" dirty="0">
                <a:latin typeface="Calibri"/>
                <a:cs typeface="Calibri"/>
              </a:rPr>
              <a:t>Page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29</a:t>
            </a:r>
            <a:r>
              <a:rPr sz="800" spc="2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4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31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1416" y="684276"/>
          <a:ext cx="8717279" cy="3701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135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DPW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Water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Chestnut</a:t>
                      </a:r>
                      <a:r>
                        <a:rPr sz="9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Pump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Station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Upgrades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$2,398,000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Upgrade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modernize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existing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Chestnut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Street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pump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station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including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new generator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transfer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switches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DPW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Water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Water Meter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Modules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$140,000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New</a:t>
                      </a:r>
                      <a:r>
                        <a:rPr sz="9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meters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replace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outdated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meters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currently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use.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 gridSpan="2">
                  <a:txBody>
                    <a:bodyPr/>
                    <a:lstStyle/>
                    <a:p>
                      <a:pPr marL="1639570" marR="28575" indent="-160782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Projects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recommended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bonded</a:t>
                      </a:r>
                      <a:r>
                        <a:rPr sz="900" b="1" spc="2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Enterprise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Fund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9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$2,538,000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810">
                <a:tc gridSpan="3"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Stormwater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Enterprise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6315">
                        <a:lnSpc>
                          <a:spcPts val="93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Funding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from the Stormwater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Enterprise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R="10795" algn="ctr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DPW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50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10795" algn="ctr">
                        <a:lnSpc>
                          <a:spcPts val="990"/>
                        </a:lnSpc>
                        <a:spcBef>
                          <a:spcPts val="35"/>
                        </a:spcBef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Stormwater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Porter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Road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Bridge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Repair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$34,000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Additional</a:t>
                      </a:r>
                      <a:r>
                        <a:rPr sz="900" b="1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engineering</a:t>
                      </a:r>
                      <a:r>
                        <a:rPr sz="9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9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existing</a:t>
                      </a:r>
                      <a:r>
                        <a:rPr sz="9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MassDOT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grant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R="10795" algn="ctr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DPW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50" dirty="0"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10795" algn="ctr">
                        <a:lnSpc>
                          <a:spcPts val="990"/>
                        </a:lnSpc>
                        <a:spcBef>
                          <a:spcPts val="35"/>
                        </a:spcBef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Stormwater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Municipal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Drainage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Retrofits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$200,000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Drainage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retrofits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satisfy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MS4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requirements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210">
                <a:tc gridSpan="2"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Projects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recommended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bonded</a:t>
                      </a:r>
                      <a:r>
                        <a:rPr sz="900" b="1" spc="2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Stormwater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050"/>
                        </a:lnSpc>
                        <a:spcBef>
                          <a:spcPts val="7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Enterprise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Fund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$234,000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0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FY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2024</a:t>
                      </a:r>
                      <a:r>
                        <a:rPr sz="9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Projects funded from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sources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spc="-20" dirty="0">
                          <a:latin typeface="Arial"/>
                          <a:cs typeface="Arial"/>
                        </a:rPr>
                        <a:t>Fire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Engine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Replacement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yr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lease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(25%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Ambulance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(Yr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i="1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b="1" i="1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)TE-2299-</a:t>
                      </a:r>
                      <a:r>
                        <a:rPr sz="900" b="1" i="1" spc="-5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$47,422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Percentage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Engine by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Ambulance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- to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funded 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by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Ambulance</a:t>
                      </a:r>
                      <a:r>
                        <a:rPr sz="900" b="1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20" dirty="0">
                          <a:latin typeface="Arial"/>
                          <a:cs typeface="Arial"/>
                        </a:rPr>
                        <a:t>fund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spc="-20" dirty="0">
                          <a:latin typeface="Arial"/>
                          <a:cs typeface="Arial"/>
                        </a:rPr>
                        <a:t>Fire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Rescue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Lease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(Yr 3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3)</a:t>
                      </a:r>
                      <a:r>
                        <a:rPr sz="900" b="1" i="1" spc="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TE-2299-</a:t>
                      </a:r>
                      <a:r>
                        <a:rPr sz="900" b="1" i="1" spc="-5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$136,312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Funded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Ambulance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account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spc="-20" dirty="0">
                          <a:latin typeface="Arial"/>
                          <a:cs typeface="Arial"/>
                        </a:rPr>
                        <a:t>Fire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Rescue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Lease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(Yr</a:t>
                      </a:r>
                      <a:r>
                        <a:rPr sz="9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900" b="1" i="1" spc="-25" dirty="0">
                          <a:latin typeface="Arial"/>
                          <a:cs typeface="Arial"/>
                        </a:rPr>
                        <a:t>3)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ts val="1055"/>
                        </a:lnSpc>
                      </a:pPr>
                      <a:r>
                        <a:rPr sz="900" b="1" i="1" spc="-10" dirty="0">
                          <a:latin typeface="Arial"/>
                          <a:cs typeface="Arial"/>
                        </a:rPr>
                        <a:t>$171,200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055"/>
                        </a:lnSpc>
                      </a:pPr>
                      <a:r>
                        <a:rPr sz="900" b="1" i="1" dirty="0">
                          <a:latin typeface="Arial"/>
                          <a:cs typeface="Arial"/>
                        </a:rPr>
                        <a:t>Funded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dirty="0">
                          <a:latin typeface="Arial"/>
                          <a:cs typeface="Arial"/>
                        </a:rPr>
                        <a:t>Ambulance</a:t>
                      </a:r>
                      <a:r>
                        <a:rPr sz="9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i="1" spc="-10" dirty="0">
                          <a:latin typeface="Arial"/>
                          <a:cs typeface="Arial"/>
                        </a:rPr>
                        <a:t>account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210"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Projects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recommended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funded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Ambulance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Fund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$354,934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73124" y="1607819"/>
          <a:ext cx="5001894" cy="1105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0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Parcel</a:t>
                      </a:r>
                      <a:r>
                        <a:rPr sz="1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Value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8120" marR="34925" indent="-153035">
                        <a:lnSpc>
                          <a:spcPct val="11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Estimated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Tax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Revenue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00"/>
                        </a:lnSpc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FY24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0960" marR="51435" algn="ctr">
                        <a:lnSpc>
                          <a:spcPct val="11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Capture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(20K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4130">
                        <a:lnSpc>
                          <a:spcPts val="13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Original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Assessed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1.1.16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31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466,600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4130">
                        <a:lnSpc>
                          <a:spcPts val="13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Assessed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Value as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1.1.22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131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3,372,900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4130">
                        <a:lnSpc>
                          <a:spcPts val="13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Assessed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New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Growth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31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2,906,300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131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56,179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31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20,000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390948" y="2874370"/>
            <a:ext cx="772795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b="1" spc="-10" dirty="0">
                <a:latin typeface="Calibri"/>
                <a:cs typeface="Calibri"/>
              </a:rPr>
              <a:t>REVENUE: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dirty="0">
                <a:latin typeface="Calibri"/>
                <a:cs typeface="Calibri"/>
              </a:rPr>
              <a:t>DIF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 </a:t>
            </a:r>
            <a:r>
              <a:rPr sz="1100" spc="-10" dirty="0">
                <a:latin typeface="Calibri"/>
                <a:cs typeface="Calibri"/>
              </a:rPr>
              <a:t>Capture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0407" y="3074925"/>
            <a:ext cx="418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20,000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0948" y="3427576"/>
            <a:ext cx="2402840" cy="394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b="1" spc="-10" dirty="0">
                <a:latin typeface="Calibri"/>
                <a:cs typeface="Calibri"/>
              </a:rPr>
              <a:t>EXPENSE: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dirty="0">
                <a:latin typeface="Calibri"/>
                <a:cs typeface="Calibri"/>
              </a:rPr>
              <a:t>Intermunicipal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Agreement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Longmeadow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9245" y="3628129"/>
            <a:ext cx="4191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20,000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05344" y="661511"/>
            <a:ext cx="3164205" cy="5791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1100" b="1" dirty="0">
                <a:latin typeface="Calibri"/>
                <a:cs typeface="Calibri"/>
              </a:rPr>
              <a:t>DWIGHT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ROAD/MAPLE </a:t>
            </a:r>
            <a:r>
              <a:rPr sz="1100" b="1" spc="-10" dirty="0">
                <a:latin typeface="Calibri"/>
                <a:cs typeface="Calibri"/>
              </a:rPr>
              <a:t>STREET</a:t>
            </a:r>
            <a:endParaRPr sz="1100">
              <a:latin typeface="Calibri"/>
              <a:cs typeface="Calibri"/>
            </a:endParaRPr>
          </a:p>
          <a:p>
            <a:pPr marL="12700" marR="5080" algn="ctr">
              <a:lnSpc>
                <a:spcPct val="110000"/>
              </a:lnSpc>
            </a:pPr>
            <a:r>
              <a:rPr sz="1100" b="1" dirty="0">
                <a:latin typeface="Calibri"/>
                <a:cs typeface="Calibri"/>
              </a:rPr>
              <a:t>DISTRICT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IMPROVEMENT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FINANCING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(DIF)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PROGRAM </a:t>
            </a:r>
            <a:r>
              <a:rPr sz="1100" b="1" dirty="0">
                <a:latin typeface="Calibri"/>
                <a:cs typeface="Calibri"/>
              </a:rPr>
              <a:t>FY2024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BUDGET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095" y="9568688"/>
            <a:ext cx="21437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4/4/2023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FY24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Budget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 Level 2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37168" y="9568688"/>
            <a:ext cx="8972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Page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30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30" dirty="0">
                <a:latin typeface="Calibri"/>
                <a:cs typeface="Calibri"/>
              </a:rPr>
              <a:t>  </a:t>
            </a:r>
            <a:r>
              <a:rPr sz="1100" spc="-25" dirty="0">
                <a:latin typeface="Calibri"/>
                <a:cs typeface="Calibri"/>
              </a:rPr>
              <a:t>31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059" y="954985"/>
            <a:ext cx="59690" cy="212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9"/>
              </a:lnSpc>
            </a:pPr>
            <a:r>
              <a:rPr sz="800" spc="2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800" spc="2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60" y="231647"/>
            <a:ext cx="9394190" cy="5232400"/>
            <a:chOff x="60960" y="231647"/>
            <a:chExt cx="9394190" cy="5232400"/>
          </a:xfrm>
        </p:grpSpPr>
        <p:sp>
          <p:nvSpPr>
            <p:cNvPr id="4" name="object 4"/>
            <p:cNvSpPr/>
            <p:nvPr/>
          </p:nvSpPr>
          <p:spPr>
            <a:xfrm>
              <a:off x="60960" y="231647"/>
              <a:ext cx="9394190" cy="5232400"/>
            </a:xfrm>
            <a:custGeom>
              <a:avLst/>
              <a:gdLst/>
              <a:ahLst/>
              <a:cxnLst/>
              <a:rect l="l" t="t" r="r" b="b"/>
              <a:pathLst>
                <a:path w="9394190" h="5232400">
                  <a:moveTo>
                    <a:pt x="9393936" y="5231891"/>
                  </a:moveTo>
                  <a:lnTo>
                    <a:pt x="9393936" y="0"/>
                  </a:lnTo>
                  <a:lnTo>
                    <a:pt x="0" y="0"/>
                  </a:lnTo>
                  <a:lnTo>
                    <a:pt x="0" y="5231892"/>
                  </a:lnTo>
                  <a:lnTo>
                    <a:pt x="9393936" y="5231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1436" y="4559807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43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0912" y="4559807"/>
              <a:ext cx="7771130" cy="0"/>
            </a:xfrm>
            <a:custGeom>
              <a:avLst/>
              <a:gdLst/>
              <a:ahLst/>
              <a:cxnLst/>
              <a:rect l="l" t="t" r="r" b="b"/>
              <a:pathLst>
                <a:path w="7771130">
                  <a:moveTo>
                    <a:pt x="0" y="0"/>
                  </a:moveTo>
                  <a:lnTo>
                    <a:pt x="326135" y="0"/>
                  </a:lnTo>
                </a:path>
                <a:path w="7771130">
                  <a:moveTo>
                    <a:pt x="544068" y="0"/>
                  </a:moveTo>
                  <a:lnTo>
                    <a:pt x="870203" y="0"/>
                  </a:lnTo>
                </a:path>
                <a:path w="7771130">
                  <a:moveTo>
                    <a:pt x="1086612" y="0"/>
                  </a:moveTo>
                  <a:lnTo>
                    <a:pt x="1412748" y="0"/>
                  </a:lnTo>
                </a:path>
                <a:path w="7771130">
                  <a:moveTo>
                    <a:pt x="1630680" y="0"/>
                  </a:moveTo>
                  <a:lnTo>
                    <a:pt x="1956815" y="0"/>
                  </a:lnTo>
                </a:path>
                <a:path w="7771130">
                  <a:moveTo>
                    <a:pt x="2174747" y="0"/>
                  </a:moveTo>
                  <a:lnTo>
                    <a:pt x="2500884" y="0"/>
                  </a:lnTo>
                </a:path>
                <a:path w="7771130">
                  <a:moveTo>
                    <a:pt x="2717292" y="0"/>
                  </a:moveTo>
                  <a:lnTo>
                    <a:pt x="3043427" y="0"/>
                  </a:lnTo>
                </a:path>
                <a:path w="7771130">
                  <a:moveTo>
                    <a:pt x="3261359" y="0"/>
                  </a:moveTo>
                  <a:lnTo>
                    <a:pt x="3587496" y="0"/>
                  </a:lnTo>
                </a:path>
                <a:path w="7771130">
                  <a:moveTo>
                    <a:pt x="3803904" y="0"/>
                  </a:moveTo>
                  <a:lnTo>
                    <a:pt x="4130039" y="0"/>
                  </a:lnTo>
                </a:path>
                <a:path w="7771130">
                  <a:moveTo>
                    <a:pt x="4347972" y="0"/>
                  </a:moveTo>
                  <a:lnTo>
                    <a:pt x="4674108" y="0"/>
                  </a:lnTo>
                </a:path>
                <a:path w="7771130">
                  <a:moveTo>
                    <a:pt x="4892040" y="0"/>
                  </a:moveTo>
                  <a:lnTo>
                    <a:pt x="5218176" y="0"/>
                  </a:lnTo>
                </a:path>
                <a:path w="7771130">
                  <a:moveTo>
                    <a:pt x="5434583" y="0"/>
                  </a:moveTo>
                  <a:lnTo>
                    <a:pt x="5760719" y="0"/>
                  </a:lnTo>
                </a:path>
                <a:path w="7771130">
                  <a:moveTo>
                    <a:pt x="5978651" y="0"/>
                  </a:moveTo>
                  <a:lnTo>
                    <a:pt x="6304787" y="0"/>
                  </a:lnTo>
                </a:path>
                <a:path w="7771130">
                  <a:moveTo>
                    <a:pt x="6522719" y="0"/>
                  </a:moveTo>
                  <a:lnTo>
                    <a:pt x="6848856" y="0"/>
                  </a:lnTo>
                </a:path>
                <a:path w="7771130">
                  <a:moveTo>
                    <a:pt x="7063739" y="0"/>
                  </a:moveTo>
                  <a:lnTo>
                    <a:pt x="7389876" y="0"/>
                  </a:lnTo>
                </a:path>
                <a:path w="7771130">
                  <a:moveTo>
                    <a:pt x="7607808" y="0"/>
                  </a:moveTo>
                  <a:lnTo>
                    <a:pt x="7770876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436" y="3988307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543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0912" y="3988307"/>
              <a:ext cx="7771130" cy="0"/>
            </a:xfrm>
            <a:custGeom>
              <a:avLst/>
              <a:gdLst/>
              <a:ahLst/>
              <a:cxnLst/>
              <a:rect l="l" t="t" r="r" b="b"/>
              <a:pathLst>
                <a:path w="7771130">
                  <a:moveTo>
                    <a:pt x="0" y="0"/>
                  </a:moveTo>
                  <a:lnTo>
                    <a:pt x="326135" y="0"/>
                  </a:lnTo>
                </a:path>
                <a:path w="7771130">
                  <a:moveTo>
                    <a:pt x="544068" y="0"/>
                  </a:moveTo>
                  <a:lnTo>
                    <a:pt x="870203" y="0"/>
                  </a:lnTo>
                </a:path>
                <a:path w="7771130">
                  <a:moveTo>
                    <a:pt x="1086612" y="0"/>
                  </a:moveTo>
                  <a:lnTo>
                    <a:pt x="1412748" y="0"/>
                  </a:lnTo>
                </a:path>
                <a:path w="7771130">
                  <a:moveTo>
                    <a:pt x="1630680" y="0"/>
                  </a:moveTo>
                  <a:lnTo>
                    <a:pt x="1956815" y="0"/>
                  </a:lnTo>
                </a:path>
                <a:path w="7771130">
                  <a:moveTo>
                    <a:pt x="2174747" y="0"/>
                  </a:moveTo>
                  <a:lnTo>
                    <a:pt x="2500884" y="0"/>
                  </a:lnTo>
                </a:path>
                <a:path w="7771130">
                  <a:moveTo>
                    <a:pt x="2717292" y="0"/>
                  </a:moveTo>
                  <a:lnTo>
                    <a:pt x="3043427" y="0"/>
                  </a:lnTo>
                </a:path>
                <a:path w="7771130">
                  <a:moveTo>
                    <a:pt x="3261359" y="0"/>
                  </a:moveTo>
                  <a:lnTo>
                    <a:pt x="3587496" y="0"/>
                  </a:lnTo>
                </a:path>
                <a:path w="7771130">
                  <a:moveTo>
                    <a:pt x="3803904" y="0"/>
                  </a:moveTo>
                  <a:lnTo>
                    <a:pt x="4130039" y="0"/>
                  </a:lnTo>
                </a:path>
                <a:path w="7771130">
                  <a:moveTo>
                    <a:pt x="4347972" y="0"/>
                  </a:moveTo>
                  <a:lnTo>
                    <a:pt x="4674108" y="0"/>
                  </a:lnTo>
                </a:path>
                <a:path w="7771130">
                  <a:moveTo>
                    <a:pt x="4892040" y="0"/>
                  </a:moveTo>
                  <a:lnTo>
                    <a:pt x="5218176" y="0"/>
                  </a:lnTo>
                </a:path>
                <a:path w="7771130">
                  <a:moveTo>
                    <a:pt x="5434583" y="0"/>
                  </a:moveTo>
                  <a:lnTo>
                    <a:pt x="5760719" y="0"/>
                  </a:lnTo>
                </a:path>
                <a:path w="7771130">
                  <a:moveTo>
                    <a:pt x="5978651" y="0"/>
                  </a:moveTo>
                  <a:lnTo>
                    <a:pt x="6304787" y="0"/>
                  </a:lnTo>
                </a:path>
                <a:path w="7771130">
                  <a:moveTo>
                    <a:pt x="6522719" y="0"/>
                  </a:moveTo>
                  <a:lnTo>
                    <a:pt x="6848856" y="0"/>
                  </a:lnTo>
                </a:path>
                <a:path w="7771130">
                  <a:moveTo>
                    <a:pt x="7063739" y="0"/>
                  </a:moveTo>
                  <a:lnTo>
                    <a:pt x="7389876" y="0"/>
                  </a:lnTo>
                </a:path>
                <a:path w="7771130">
                  <a:moveTo>
                    <a:pt x="7607808" y="0"/>
                  </a:moveTo>
                  <a:lnTo>
                    <a:pt x="7770876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1436" y="3416808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80">
                  <a:moveTo>
                    <a:pt x="0" y="0"/>
                  </a:moveTo>
                  <a:lnTo>
                    <a:pt x="1249679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7524" y="3416808"/>
              <a:ext cx="6684645" cy="0"/>
            </a:xfrm>
            <a:custGeom>
              <a:avLst/>
              <a:gdLst/>
              <a:ahLst/>
              <a:cxnLst/>
              <a:rect l="l" t="t" r="r" b="b"/>
              <a:pathLst>
                <a:path w="6684645">
                  <a:moveTo>
                    <a:pt x="0" y="0"/>
                  </a:moveTo>
                  <a:lnTo>
                    <a:pt x="326136" y="0"/>
                  </a:lnTo>
                </a:path>
                <a:path w="6684645">
                  <a:moveTo>
                    <a:pt x="544068" y="0"/>
                  </a:moveTo>
                  <a:lnTo>
                    <a:pt x="870203" y="0"/>
                  </a:lnTo>
                </a:path>
                <a:path w="6684645">
                  <a:moveTo>
                    <a:pt x="1088135" y="0"/>
                  </a:moveTo>
                  <a:lnTo>
                    <a:pt x="1414271" y="0"/>
                  </a:lnTo>
                </a:path>
                <a:path w="6684645">
                  <a:moveTo>
                    <a:pt x="1630680" y="0"/>
                  </a:moveTo>
                  <a:lnTo>
                    <a:pt x="1956815" y="0"/>
                  </a:lnTo>
                </a:path>
                <a:path w="6684645">
                  <a:moveTo>
                    <a:pt x="2174747" y="0"/>
                  </a:moveTo>
                  <a:lnTo>
                    <a:pt x="2500884" y="0"/>
                  </a:lnTo>
                </a:path>
                <a:path w="6684645">
                  <a:moveTo>
                    <a:pt x="2717292" y="0"/>
                  </a:moveTo>
                  <a:lnTo>
                    <a:pt x="3043427" y="0"/>
                  </a:lnTo>
                </a:path>
                <a:path w="6684645">
                  <a:moveTo>
                    <a:pt x="3261359" y="0"/>
                  </a:moveTo>
                  <a:lnTo>
                    <a:pt x="3587496" y="0"/>
                  </a:lnTo>
                </a:path>
                <a:path w="6684645">
                  <a:moveTo>
                    <a:pt x="3805428" y="0"/>
                  </a:moveTo>
                  <a:lnTo>
                    <a:pt x="4131563" y="0"/>
                  </a:lnTo>
                </a:path>
                <a:path w="6684645">
                  <a:moveTo>
                    <a:pt x="4347972" y="0"/>
                  </a:moveTo>
                  <a:lnTo>
                    <a:pt x="4674108" y="0"/>
                  </a:lnTo>
                </a:path>
                <a:path w="6684645">
                  <a:moveTo>
                    <a:pt x="4892039" y="0"/>
                  </a:moveTo>
                  <a:lnTo>
                    <a:pt x="5218176" y="0"/>
                  </a:lnTo>
                </a:path>
                <a:path w="6684645">
                  <a:moveTo>
                    <a:pt x="5436108" y="0"/>
                  </a:moveTo>
                  <a:lnTo>
                    <a:pt x="5762244" y="0"/>
                  </a:lnTo>
                </a:path>
                <a:path w="6684645">
                  <a:moveTo>
                    <a:pt x="5977128" y="0"/>
                  </a:moveTo>
                  <a:lnTo>
                    <a:pt x="6303264" y="0"/>
                  </a:lnTo>
                </a:path>
                <a:path w="6684645">
                  <a:moveTo>
                    <a:pt x="6521196" y="0"/>
                  </a:moveTo>
                  <a:lnTo>
                    <a:pt x="6684264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1436" y="2846831"/>
              <a:ext cx="2336800" cy="0"/>
            </a:xfrm>
            <a:custGeom>
              <a:avLst/>
              <a:gdLst/>
              <a:ahLst/>
              <a:cxnLst/>
              <a:rect l="l" t="t" r="r" b="b"/>
              <a:pathLst>
                <a:path w="2336800">
                  <a:moveTo>
                    <a:pt x="0" y="0"/>
                  </a:moveTo>
                  <a:lnTo>
                    <a:pt x="2336291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75660" y="2846831"/>
              <a:ext cx="5596255" cy="0"/>
            </a:xfrm>
            <a:custGeom>
              <a:avLst/>
              <a:gdLst/>
              <a:ahLst/>
              <a:cxnLst/>
              <a:rect l="l" t="t" r="r" b="b"/>
              <a:pathLst>
                <a:path w="5596255">
                  <a:moveTo>
                    <a:pt x="0" y="0"/>
                  </a:moveTo>
                  <a:lnTo>
                    <a:pt x="326136" y="0"/>
                  </a:lnTo>
                </a:path>
                <a:path w="5596255">
                  <a:moveTo>
                    <a:pt x="542544" y="0"/>
                  </a:moveTo>
                  <a:lnTo>
                    <a:pt x="868679" y="0"/>
                  </a:lnTo>
                </a:path>
                <a:path w="5596255">
                  <a:moveTo>
                    <a:pt x="1086612" y="0"/>
                  </a:moveTo>
                  <a:lnTo>
                    <a:pt x="1412748" y="0"/>
                  </a:lnTo>
                </a:path>
                <a:path w="5596255">
                  <a:moveTo>
                    <a:pt x="1629156" y="0"/>
                  </a:moveTo>
                  <a:lnTo>
                    <a:pt x="1955291" y="0"/>
                  </a:lnTo>
                </a:path>
                <a:path w="5596255">
                  <a:moveTo>
                    <a:pt x="2173224" y="0"/>
                  </a:moveTo>
                  <a:lnTo>
                    <a:pt x="2499360" y="0"/>
                  </a:lnTo>
                </a:path>
                <a:path w="5596255">
                  <a:moveTo>
                    <a:pt x="2717292" y="0"/>
                  </a:moveTo>
                  <a:lnTo>
                    <a:pt x="3043428" y="0"/>
                  </a:lnTo>
                </a:path>
                <a:path w="5596255">
                  <a:moveTo>
                    <a:pt x="3259836" y="0"/>
                  </a:moveTo>
                  <a:lnTo>
                    <a:pt x="3585971" y="0"/>
                  </a:lnTo>
                </a:path>
                <a:path w="5596255">
                  <a:moveTo>
                    <a:pt x="3803903" y="0"/>
                  </a:moveTo>
                  <a:lnTo>
                    <a:pt x="4130040" y="0"/>
                  </a:lnTo>
                </a:path>
                <a:path w="5596255">
                  <a:moveTo>
                    <a:pt x="4347971" y="0"/>
                  </a:moveTo>
                  <a:lnTo>
                    <a:pt x="4674108" y="0"/>
                  </a:lnTo>
                </a:path>
                <a:path w="5596255">
                  <a:moveTo>
                    <a:pt x="4888992" y="0"/>
                  </a:moveTo>
                  <a:lnTo>
                    <a:pt x="5215128" y="0"/>
                  </a:lnTo>
                </a:path>
                <a:path w="5596255">
                  <a:moveTo>
                    <a:pt x="5433060" y="0"/>
                  </a:moveTo>
                  <a:lnTo>
                    <a:pt x="5596128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1436" y="2275331"/>
              <a:ext cx="2336800" cy="0"/>
            </a:xfrm>
            <a:custGeom>
              <a:avLst/>
              <a:gdLst/>
              <a:ahLst/>
              <a:cxnLst/>
              <a:rect l="l" t="t" r="r" b="b"/>
              <a:pathLst>
                <a:path w="2336800">
                  <a:moveTo>
                    <a:pt x="0" y="0"/>
                  </a:moveTo>
                  <a:lnTo>
                    <a:pt x="2336291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75660" y="2275331"/>
              <a:ext cx="5596255" cy="0"/>
            </a:xfrm>
            <a:custGeom>
              <a:avLst/>
              <a:gdLst/>
              <a:ahLst/>
              <a:cxnLst/>
              <a:rect l="l" t="t" r="r" b="b"/>
              <a:pathLst>
                <a:path w="5596255">
                  <a:moveTo>
                    <a:pt x="0" y="0"/>
                  </a:moveTo>
                  <a:lnTo>
                    <a:pt x="326136" y="0"/>
                  </a:lnTo>
                </a:path>
                <a:path w="5596255">
                  <a:moveTo>
                    <a:pt x="542544" y="0"/>
                  </a:moveTo>
                  <a:lnTo>
                    <a:pt x="868679" y="0"/>
                  </a:lnTo>
                </a:path>
                <a:path w="5596255">
                  <a:moveTo>
                    <a:pt x="1086612" y="0"/>
                  </a:moveTo>
                  <a:lnTo>
                    <a:pt x="1412748" y="0"/>
                  </a:lnTo>
                </a:path>
                <a:path w="5596255">
                  <a:moveTo>
                    <a:pt x="1629156" y="0"/>
                  </a:moveTo>
                  <a:lnTo>
                    <a:pt x="1955291" y="0"/>
                  </a:lnTo>
                </a:path>
                <a:path w="5596255">
                  <a:moveTo>
                    <a:pt x="2173224" y="0"/>
                  </a:moveTo>
                  <a:lnTo>
                    <a:pt x="2499360" y="0"/>
                  </a:lnTo>
                </a:path>
                <a:path w="5596255">
                  <a:moveTo>
                    <a:pt x="2717292" y="0"/>
                  </a:moveTo>
                  <a:lnTo>
                    <a:pt x="3043428" y="0"/>
                  </a:lnTo>
                </a:path>
                <a:path w="5596255">
                  <a:moveTo>
                    <a:pt x="3259836" y="0"/>
                  </a:moveTo>
                  <a:lnTo>
                    <a:pt x="3585971" y="0"/>
                  </a:lnTo>
                </a:path>
                <a:path w="5596255">
                  <a:moveTo>
                    <a:pt x="3803903" y="0"/>
                  </a:moveTo>
                  <a:lnTo>
                    <a:pt x="4130040" y="0"/>
                  </a:lnTo>
                </a:path>
                <a:path w="5596255">
                  <a:moveTo>
                    <a:pt x="4347971" y="0"/>
                  </a:moveTo>
                  <a:lnTo>
                    <a:pt x="5596128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1436" y="1703831"/>
              <a:ext cx="3423285" cy="0"/>
            </a:xfrm>
            <a:custGeom>
              <a:avLst/>
              <a:gdLst/>
              <a:ahLst/>
              <a:cxnLst/>
              <a:rect l="l" t="t" r="r" b="b"/>
              <a:pathLst>
                <a:path w="3423285">
                  <a:moveTo>
                    <a:pt x="0" y="0"/>
                  </a:moveTo>
                  <a:lnTo>
                    <a:pt x="3422904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62271" y="1703831"/>
              <a:ext cx="4509770" cy="0"/>
            </a:xfrm>
            <a:custGeom>
              <a:avLst/>
              <a:gdLst/>
              <a:ahLst/>
              <a:cxnLst/>
              <a:rect l="l" t="t" r="r" b="b"/>
              <a:pathLst>
                <a:path w="4509770">
                  <a:moveTo>
                    <a:pt x="0" y="0"/>
                  </a:moveTo>
                  <a:lnTo>
                    <a:pt x="2499359" y="0"/>
                  </a:lnTo>
                </a:path>
                <a:path w="4509770">
                  <a:moveTo>
                    <a:pt x="2717291" y="0"/>
                  </a:moveTo>
                  <a:lnTo>
                    <a:pt x="4509516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1436" y="1133856"/>
              <a:ext cx="8150859" cy="0"/>
            </a:xfrm>
            <a:custGeom>
              <a:avLst/>
              <a:gdLst/>
              <a:ahLst/>
              <a:cxnLst/>
              <a:rect l="l" t="t" r="r" b="b"/>
              <a:pathLst>
                <a:path w="8150859">
                  <a:moveTo>
                    <a:pt x="0" y="0"/>
                  </a:moveTo>
                  <a:lnTo>
                    <a:pt x="8150352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2980" y="1635251"/>
              <a:ext cx="7825740" cy="3496310"/>
            </a:xfrm>
            <a:custGeom>
              <a:avLst/>
              <a:gdLst/>
              <a:ahLst/>
              <a:cxnLst/>
              <a:rect l="l" t="t" r="r" b="b"/>
              <a:pathLst>
                <a:path w="7825740" h="3496310">
                  <a:moveTo>
                    <a:pt x="217932" y="2136648"/>
                  </a:moveTo>
                  <a:lnTo>
                    <a:pt x="0" y="2136648"/>
                  </a:lnTo>
                  <a:lnTo>
                    <a:pt x="0" y="3496056"/>
                  </a:lnTo>
                  <a:lnTo>
                    <a:pt x="217932" y="3496056"/>
                  </a:lnTo>
                  <a:lnTo>
                    <a:pt x="217932" y="2136648"/>
                  </a:lnTo>
                  <a:close/>
                </a:path>
                <a:path w="7825740" h="3496310">
                  <a:moveTo>
                    <a:pt x="762000" y="1970532"/>
                  </a:moveTo>
                  <a:lnTo>
                    <a:pt x="544068" y="1970532"/>
                  </a:lnTo>
                  <a:lnTo>
                    <a:pt x="544068" y="3496056"/>
                  </a:lnTo>
                  <a:lnTo>
                    <a:pt x="762000" y="3496056"/>
                  </a:lnTo>
                  <a:lnTo>
                    <a:pt x="762000" y="1970532"/>
                  </a:lnTo>
                  <a:close/>
                </a:path>
                <a:path w="7825740" h="3496310">
                  <a:moveTo>
                    <a:pt x="1304544" y="1296924"/>
                  </a:moveTo>
                  <a:lnTo>
                    <a:pt x="1088136" y="1296924"/>
                  </a:lnTo>
                  <a:lnTo>
                    <a:pt x="1088136" y="3496056"/>
                  </a:lnTo>
                  <a:lnTo>
                    <a:pt x="1304544" y="3496056"/>
                  </a:lnTo>
                  <a:lnTo>
                    <a:pt x="1304544" y="1296924"/>
                  </a:lnTo>
                  <a:close/>
                </a:path>
                <a:path w="7825740" h="3496310">
                  <a:moveTo>
                    <a:pt x="1848612" y="1427988"/>
                  </a:moveTo>
                  <a:lnTo>
                    <a:pt x="1630680" y="1427988"/>
                  </a:lnTo>
                  <a:lnTo>
                    <a:pt x="1630680" y="3496056"/>
                  </a:lnTo>
                  <a:lnTo>
                    <a:pt x="1848612" y="3496056"/>
                  </a:lnTo>
                  <a:lnTo>
                    <a:pt x="1848612" y="1427988"/>
                  </a:lnTo>
                  <a:close/>
                </a:path>
                <a:path w="7825740" h="3496310">
                  <a:moveTo>
                    <a:pt x="2392680" y="371856"/>
                  </a:moveTo>
                  <a:lnTo>
                    <a:pt x="2174748" y="371856"/>
                  </a:lnTo>
                  <a:lnTo>
                    <a:pt x="2174748" y="3496056"/>
                  </a:lnTo>
                  <a:lnTo>
                    <a:pt x="2392680" y="3496056"/>
                  </a:lnTo>
                  <a:lnTo>
                    <a:pt x="2392680" y="371856"/>
                  </a:lnTo>
                  <a:close/>
                </a:path>
                <a:path w="7825740" h="3496310">
                  <a:moveTo>
                    <a:pt x="2935224" y="228600"/>
                  </a:moveTo>
                  <a:lnTo>
                    <a:pt x="2718816" y="228600"/>
                  </a:lnTo>
                  <a:lnTo>
                    <a:pt x="2718816" y="3496056"/>
                  </a:lnTo>
                  <a:lnTo>
                    <a:pt x="2935224" y="3496056"/>
                  </a:lnTo>
                  <a:lnTo>
                    <a:pt x="2935224" y="228600"/>
                  </a:lnTo>
                  <a:close/>
                </a:path>
                <a:path w="7825740" h="3496310">
                  <a:moveTo>
                    <a:pt x="3479292" y="0"/>
                  </a:moveTo>
                  <a:lnTo>
                    <a:pt x="3261360" y="0"/>
                  </a:lnTo>
                  <a:lnTo>
                    <a:pt x="3261360" y="3496056"/>
                  </a:lnTo>
                  <a:lnTo>
                    <a:pt x="3479292" y="3496056"/>
                  </a:lnTo>
                  <a:lnTo>
                    <a:pt x="3479292" y="0"/>
                  </a:lnTo>
                  <a:close/>
                </a:path>
                <a:path w="7825740" h="3496310">
                  <a:moveTo>
                    <a:pt x="4021836" y="199644"/>
                  </a:moveTo>
                  <a:lnTo>
                    <a:pt x="3805428" y="199644"/>
                  </a:lnTo>
                  <a:lnTo>
                    <a:pt x="3805428" y="3496056"/>
                  </a:lnTo>
                  <a:lnTo>
                    <a:pt x="4021836" y="3496056"/>
                  </a:lnTo>
                  <a:lnTo>
                    <a:pt x="4021836" y="199644"/>
                  </a:lnTo>
                  <a:close/>
                </a:path>
                <a:path w="7825740" h="3496310">
                  <a:moveTo>
                    <a:pt x="4565904" y="102108"/>
                  </a:moveTo>
                  <a:lnTo>
                    <a:pt x="4347972" y="102108"/>
                  </a:lnTo>
                  <a:lnTo>
                    <a:pt x="4347972" y="3496056"/>
                  </a:lnTo>
                  <a:lnTo>
                    <a:pt x="4565904" y="3496056"/>
                  </a:lnTo>
                  <a:lnTo>
                    <a:pt x="4565904" y="102108"/>
                  </a:lnTo>
                  <a:close/>
                </a:path>
                <a:path w="7825740" h="3496310">
                  <a:moveTo>
                    <a:pt x="5109972" y="326136"/>
                  </a:moveTo>
                  <a:lnTo>
                    <a:pt x="4892040" y="326136"/>
                  </a:lnTo>
                  <a:lnTo>
                    <a:pt x="4892040" y="3496056"/>
                  </a:lnTo>
                  <a:lnTo>
                    <a:pt x="5109972" y="3496056"/>
                  </a:lnTo>
                  <a:lnTo>
                    <a:pt x="5109972" y="326136"/>
                  </a:lnTo>
                  <a:close/>
                </a:path>
                <a:path w="7825740" h="3496310">
                  <a:moveTo>
                    <a:pt x="5652516" y="160020"/>
                  </a:moveTo>
                  <a:lnTo>
                    <a:pt x="5436108" y="160020"/>
                  </a:lnTo>
                  <a:lnTo>
                    <a:pt x="5436108" y="3496056"/>
                  </a:lnTo>
                  <a:lnTo>
                    <a:pt x="5652516" y="3496056"/>
                  </a:lnTo>
                  <a:lnTo>
                    <a:pt x="5652516" y="160020"/>
                  </a:lnTo>
                  <a:close/>
                </a:path>
                <a:path w="7825740" h="3496310">
                  <a:moveTo>
                    <a:pt x="6196571" y="33528"/>
                  </a:moveTo>
                  <a:lnTo>
                    <a:pt x="5978652" y="33528"/>
                  </a:lnTo>
                  <a:lnTo>
                    <a:pt x="5978652" y="3496056"/>
                  </a:lnTo>
                  <a:lnTo>
                    <a:pt x="6196571" y="3496056"/>
                  </a:lnTo>
                  <a:lnTo>
                    <a:pt x="6196571" y="33528"/>
                  </a:lnTo>
                  <a:close/>
                </a:path>
                <a:path w="7825740" h="3496310">
                  <a:moveTo>
                    <a:pt x="6740652" y="473964"/>
                  </a:moveTo>
                  <a:lnTo>
                    <a:pt x="6522720" y="473964"/>
                  </a:lnTo>
                  <a:lnTo>
                    <a:pt x="6522720" y="3496056"/>
                  </a:lnTo>
                  <a:lnTo>
                    <a:pt x="6740652" y="3496056"/>
                  </a:lnTo>
                  <a:lnTo>
                    <a:pt x="6740652" y="473964"/>
                  </a:lnTo>
                  <a:close/>
                </a:path>
                <a:path w="7825740" h="3496310">
                  <a:moveTo>
                    <a:pt x="7281672" y="1097280"/>
                  </a:moveTo>
                  <a:lnTo>
                    <a:pt x="7066788" y="1097280"/>
                  </a:lnTo>
                  <a:lnTo>
                    <a:pt x="7066788" y="3496056"/>
                  </a:lnTo>
                  <a:lnTo>
                    <a:pt x="7281672" y="3496056"/>
                  </a:lnTo>
                  <a:lnTo>
                    <a:pt x="7281672" y="1097280"/>
                  </a:lnTo>
                  <a:close/>
                </a:path>
                <a:path w="7825740" h="3496310">
                  <a:moveTo>
                    <a:pt x="7825740" y="1028700"/>
                  </a:moveTo>
                  <a:lnTo>
                    <a:pt x="7607808" y="1028700"/>
                  </a:lnTo>
                  <a:lnTo>
                    <a:pt x="7607808" y="3496056"/>
                  </a:lnTo>
                  <a:lnTo>
                    <a:pt x="7825740" y="3496056"/>
                  </a:lnTo>
                  <a:lnTo>
                    <a:pt x="7825740" y="102870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1436" y="1133856"/>
              <a:ext cx="0" cy="3997960"/>
            </a:xfrm>
            <a:custGeom>
              <a:avLst/>
              <a:gdLst/>
              <a:ahLst/>
              <a:cxnLst/>
              <a:rect l="l" t="t" r="r" b="b"/>
              <a:pathLst>
                <a:path h="3997960">
                  <a:moveTo>
                    <a:pt x="0" y="3997452"/>
                  </a:moveTo>
                  <a:lnTo>
                    <a:pt x="0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6383" y="5131307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2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6383" y="4559807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2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6383" y="3988307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2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6383" y="3416808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2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6383" y="2846831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2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83" y="2275331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2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6383" y="1703831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2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6383" y="1133856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>
                  <a:moveTo>
                    <a:pt x="0" y="0"/>
                  </a:moveTo>
                  <a:lnTo>
                    <a:pt x="35052" y="0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1436" y="5131307"/>
              <a:ext cx="8150859" cy="33655"/>
            </a:xfrm>
            <a:custGeom>
              <a:avLst/>
              <a:gdLst/>
              <a:ahLst/>
              <a:cxnLst/>
              <a:rect l="l" t="t" r="r" b="b"/>
              <a:pathLst>
                <a:path w="8150859" h="33654">
                  <a:moveTo>
                    <a:pt x="0" y="0"/>
                  </a:moveTo>
                  <a:lnTo>
                    <a:pt x="8150352" y="0"/>
                  </a:lnTo>
                </a:path>
                <a:path w="8150859"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63979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08048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50592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94660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38727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81271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25339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67883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11951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56019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98564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42631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86700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27719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971788" y="5131307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8"/>
                  </a:lnTo>
                </a:path>
              </a:pathLst>
            </a:custGeom>
            <a:ln w="533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86591" y="5042408"/>
            <a:ext cx="32131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 dirty="0">
                <a:latin typeface="Calibri"/>
                <a:cs typeface="Calibri"/>
              </a:rPr>
              <a:t>$15.00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6591" y="4470912"/>
            <a:ext cx="32131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 dirty="0">
                <a:latin typeface="Calibri"/>
                <a:cs typeface="Calibri"/>
              </a:rPr>
              <a:t>$16.00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6591" y="3899417"/>
            <a:ext cx="32131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 dirty="0">
                <a:latin typeface="Calibri"/>
                <a:cs typeface="Calibri"/>
              </a:rPr>
              <a:t>$17.00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6591" y="3327921"/>
            <a:ext cx="32131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 dirty="0">
                <a:latin typeface="Calibri"/>
                <a:cs typeface="Calibri"/>
              </a:rPr>
              <a:t>$18.00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6591" y="2757941"/>
            <a:ext cx="32131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 dirty="0">
                <a:latin typeface="Calibri"/>
                <a:cs typeface="Calibri"/>
              </a:rPr>
              <a:t>$19.00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6591" y="2186445"/>
            <a:ext cx="32131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 dirty="0">
                <a:latin typeface="Calibri"/>
                <a:cs typeface="Calibri"/>
              </a:rPr>
              <a:t>$20.00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6591" y="1614950"/>
            <a:ext cx="32131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 dirty="0">
                <a:latin typeface="Calibri"/>
                <a:cs typeface="Calibri"/>
              </a:rPr>
              <a:t>$21.00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6591" y="1044969"/>
            <a:ext cx="321310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 dirty="0">
                <a:latin typeface="Calibri"/>
                <a:cs typeface="Calibri"/>
              </a:rPr>
              <a:t>$22.00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70280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14476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2011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58672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2012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01342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2013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145538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2014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688198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2015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232394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2016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76590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2017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19260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2018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63456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2019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406127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950323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492993" y="5181102"/>
            <a:ext cx="24066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 dirty="0">
                <a:latin typeface="Calibri"/>
                <a:cs typeface="Calibri"/>
              </a:rPr>
              <a:t>2022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037190" y="5181102"/>
            <a:ext cx="100393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dirty="0">
                <a:latin typeface="Calibri"/>
                <a:cs typeface="Calibri"/>
              </a:rPr>
              <a:t>2023</a:t>
            </a:r>
            <a:r>
              <a:rPr sz="800" spc="315" dirty="0">
                <a:latin typeface="Calibri"/>
                <a:cs typeface="Calibri"/>
              </a:rPr>
              <a:t>  </a:t>
            </a:r>
            <a:r>
              <a:rPr sz="800" dirty="0">
                <a:latin typeface="Calibri"/>
                <a:cs typeface="Calibri"/>
              </a:rPr>
              <a:t>Projected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2024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602228" y="298195"/>
            <a:ext cx="2152015" cy="4908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00355" marR="5080" indent="-288290">
              <a:lnSpc>
                <a:spcPct val="102699"/>
              </a:lnSpc>
              <a:spcBef>
                <a:spcPts val="60"/>
              </a:spcBef>
            </a:pPr>
            <a:r>
              <a:rPr sz="1500" b="1" spc="-20" dirty="0">
                <a:latin typeface="Calibri"/>
                <a:cs typeface="Calibri"/>
              </a:rPr>
              <a:t>Town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East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Longmeadow </a:t>
            </a:r>
            <a:r>
              <a:rPr sz="1500" b="1" spc="-25" dirty="0">
                <a:latin typeface="Calibri"/>
                <a:cs typeface="Calibri"/>
              </a:rPr>
              <a:t>Tax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Rate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2010‐2024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230868" y="3253740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22859" y="22860"/>
                </a:moveTo>
                <a:lnTo>
                  <a:pt x="22859" y="0"/>
                </a:lnTo>
                <a:lnTo>
                  <a:pt x="0" y="0"/>
                </a:lnTo>
                <a:lnTo>
                  <a:pt x="0" y="22860"/>
                </a:lnTo>
                <a:lnTo>
                  <a:pt x="22859" y="2286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256266" y="3222751"/>
            <a:ext cx="102870" cy="74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-20" dirty="0">
                <a:latin typeface="Calibri"/>
                <a:cs typeface="Calibri"/>
              </a:rPr>
              <a:t>Rate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0960" y="231647"/>
            <a:ext cx="9394190" cy="5232400"/>
          </a:xfrm>
          <a:custGeom>
            <a:avLst/>
            <a:gdLst/>
            <a:ahLst/>
            <a:cxnLst/>
            <a:rect l="l" t="t" r="r" b="b"/>
            <a:pathLst>
              <a:path w="9394190" h="5232400">
                <a:moveTo>
                  <a:pt x="0" y="5231892"/>
                </a:moveTo>
                <a:lnTo>
                  <a:pt x="0" y="0"/>
                </a:lnTo>
                <a:lnTo>
                  <a:pt x="9393936" y="0"/>
                </a:lnTo>
                <a:lnTo>
                  <a:pt x="9393936" y="5231891"/>
                </a:lnTo>
                <a:lnTo>
                  <a:pt x="0" y="5231892"/>
                </a:lnTo>
                <a:close/>
              </a:path>
            </a:pathLst>
          </a:custGeom>
          <a:ln w="533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83768" y="7589010"/>
            <a:ext cx="179070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latin typeface="Calibri"/>
                <a:cs typeface="Calibri"/>
              </a:rPr>
              <a:t>4/4/2023</a:t>
            </a:r>
            <a:r>
              <a:rPr sz="900" spc="2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FY24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Budget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‐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Level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‐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TM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626866" y="7589010"/>
            <a:ext cx="75120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latin typeface="Calibri"/>
                <a:cs typeface="Calibri"/>
              </a:rPr>
              <a:t>Page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31</a:t>
            </a:r>
            <a:r>
              <a:rPr sz="900" spc="229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45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31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1503" cy="123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COUNCIL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0650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  <a:tabLst>
                          <a:tab pos="91630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011111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ELECTED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37,374.87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41,499.84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40,888.73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27,666.56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37,374.87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41,499.84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40,888.73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27,666.56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23825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2382520"/>
          <a:ext cx="8231503" cy="2053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011112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011112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5308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CONSU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7,475.00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011112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011114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011114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011117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011117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160.77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011117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5785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CHARGE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10,194.81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255.02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7,475.00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2,960.00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2860.0%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COUNCIL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47,569.68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41,754.86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48,363.73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27,682.95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41,600.00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2570">
                        <a:lnSpc>
                          <a:spcPts val="700"/>
                        </a:lnSpc>
                        <a:tabLst>
                          <a:tab pos="1038225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44,460.00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1501" cy="184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MANAGER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  <a:tabLst>
                          <a:tab pos="91630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011221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FT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54,612.81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50,050.35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56,717.37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42,335.88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57,851.74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167,851.74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190.1%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011221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PARTTIME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8,820.00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011221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143,478.78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142,546.10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147,565.59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174,148.24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42.3%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011221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TEMPORARY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39,885.01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237,976.60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192,596.45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213,102.96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216,484.12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317,851.74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317,851.74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29921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2992120"/>
          <a:ext cx="8231501" cy="3679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011222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1,952.39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2,571.06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2,356.75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2,571.00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011222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79.6%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011222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5305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ADV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1,292.50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1,292.50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22.6%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011222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1,725.31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16,575.00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92.4%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011222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141.50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160.34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113.20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011222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5343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WIRELESS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011222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2,307.00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1,158.00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1,158.00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13.6%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011224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810.48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1,332.86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1,175.78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1,120.79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011224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223.25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113.09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011224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5587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SUPP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NEWSP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545.48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149.50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011224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011227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011227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011227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5712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HOTEL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011227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4,017.65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3,814.00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3,884.00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3,956.00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011228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5853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FUR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8,599.70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13,816.13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12,308.39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28,578.42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37,740.00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14,100.00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62.6%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MANAGER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246,576.30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206,412.58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225,411.35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245,062.54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355,591.74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331,951.74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33405" cy="732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RESERVE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FUND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TRANSFER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011327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5780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RES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FUND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673100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55054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2179320"/>
          <a:ext cx="8227058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359410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RESERVE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FUND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TRANSFER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359410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1502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011351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FT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172,187.21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127,560.05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197,621.77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160,266.29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267,739.01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271,980.45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011351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PARTTIME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766.55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19,304.16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22,307.50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9,835.00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34,941.38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34,941.38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011351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85,133.76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106,673.21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109,707.96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79,318.55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112,273.22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120,360.00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7.2%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011351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OVERTIME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7,773.21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011351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36.4%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011351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10,660.00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277,470.73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254,487.42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331,137.23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250,219.84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418,053.61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429,981.83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33985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3398520"/>
          <a:ext cx="8230869" cy="306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011352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1,478.05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2,390.62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2,191.42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2,390.64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011352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011352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5303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AUDIT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011352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315.07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682.64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392.99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011352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760.42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2,064.89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2,153.20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952.28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011354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1,314.72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821.49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1,148.24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1,568.33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2,798.48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011354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101.79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011354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115.80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011357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115.83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353.54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011357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011357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5712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HOTEL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011357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011358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5853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FUR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178.59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9380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4,666.77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34,997.29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40,506.07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37,716.87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44,678.48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45,180.00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124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282,137.50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289,484.71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371,643.30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287,936.71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462,732.09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475,161.83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30868" cy="1849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ASSESSORS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90,314.15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75,982.30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95,602.90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82,869.11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112,848.22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117,036.75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BOARD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3,499.92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3,499.92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3,499.92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2,083.29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94,777.71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95,867.38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97,784.70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72,990.10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99,358.20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101,345.36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011411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OVERTIME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011411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188,591.78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175,349.60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196,895.88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158,192.50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215,956.42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222,132.11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14400" y="31953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4400" y="3195320"/>
          <a:ext cx="8230868" cy="3475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011412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5272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OTR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1,106.93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1,300.08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1,191.74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1,300.08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1,427.00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1,427.00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011412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1,252.00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2,202.24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011412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5304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LEGAL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8,793.25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011412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5305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ADV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011412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10,010.27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9,430.00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9,430.00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9,730.00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011412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701.95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1,130.04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1,104.31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424.45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011412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136.25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011414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245.22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642.23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1,106.46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274.12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1,917.85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011414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739.54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011414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5588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BOOKS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1,369.15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1,376.15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1,384.15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1,402.15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1,402.15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011414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011417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629.75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113.36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375.79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011417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011417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5712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HOTEL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011417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011417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5788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REFUND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-195.00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01141800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ASSES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REVA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18,467.00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-45,174.00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312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27689" cy="608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8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ASSESSORS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011418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5853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FUR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612140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2054860"/>
          <a:ext cx="8228329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2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33,620.33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6,467.43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28,790.30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17,393.83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85,822.00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86,222.00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ASSESSORS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222,212.11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181,817.03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168,105.58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175,586.33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301,778.42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308,354.11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7480" y="0"/>
            <a:ext cx="7406640" cy="10058400"/>
            <a:chOff x="365759" y="0"/>
            <a:chExt cx="7406640" cy="1005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" y="0"/>
              <a:ext cx="7406640" cy="10058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" y="493776"/>
              <a:ext cx="6954011" cy="91257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1502" cy="245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TREASURER/COLLECTOR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364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165">
                        <a:lnSpc>
                          <a:spcPts val="700"/>
                        </a:lnSpc>
                        <a:tabLst>
                          <a:tab pos="91630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011451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181,034.17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194,649.87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182,226.47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135,910.11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187,078.73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194,396.74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011451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PARTTIME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8,947.17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13,852.97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25,251.67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42,297.85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45,003.30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011451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69,821.02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71,273.17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72,703.93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56,418.68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74,152.38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80,445.77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011451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TEMPORARY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374.93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312.44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964.09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642.73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33.3%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011451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OVERTIME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189.96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292.87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193.10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780.27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804.16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011451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011451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5193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262,417.25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268,273.89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271,838.68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218,573.56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307,073.32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323,092.70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36017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3601720"/>
          <a:ext cx="8231502" cy="306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011452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5244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OFF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1,534.00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53.1%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011452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2,523.70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3,175.79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3,278.55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2,913.12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3,467.00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011452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5295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SERV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MISC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3,851.74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4,967.55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7,599.34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6,161.80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11,321.00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8.1%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011452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5296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BANK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FEES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12,283.15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10,821.50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10,815.80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6,300.63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6.0%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011452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011452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5304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LEGAL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3,363.09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10,241.01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011452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5305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ADV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756.50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011452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20,571.70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17,449.06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34,057.29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20,784.61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38,275.00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011452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199.99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199.99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199.99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011454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885.25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876.82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1,741.89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1,244.34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3,329.00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011454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496.58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583.95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772.78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496.19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1,149.25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011454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011457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316.39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385.75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414.11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011457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5712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HOTEL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011457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32137" cy="608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6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TREASURER/COLLECTOR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011458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5853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FUR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611505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550545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1,148.74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1,148.74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2054860"/>
          <a:ext cx="8232775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43,680.54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42,248.03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61,229.14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44,867.48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95,168.00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93,830.00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TREASURER/COLLECTOR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306,097.79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310,521.92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333,067.82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263,441.04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402,241.32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416,922.70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2650" y="1038860"/>
          <a:ext cx="8261348" cy="174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9584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7575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LEGAL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SERVICES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  <a:tabLst>
                          <a:tab pos="58229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011512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5304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LEGAL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011512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530401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Legal-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GEN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82,514.99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42,169.15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68,030.00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45,967.93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100,178.13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011512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530402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Legal-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PZC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59,145.90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23,930.00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8,720.00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15,358.39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011512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530403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Legal-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LABR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22,721.00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22,028.87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47,195.85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56,865.33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56,865.33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11.2%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011512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530405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Legal-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BLD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31,963.55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2992120"/>
          <a:ext cx="8228963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6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216,345.44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88,128.02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123,945.85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102,833.26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172,401.85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LEGAL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SERVICES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216,345.44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88,128.02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123,945.85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102,833.26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172,401.85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2137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6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HUMAN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RESOURCES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  <a:tabLst>
                          <a:tab pos="91630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011521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FULLTIME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66,367.93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117,531.82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118,721.77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120,422.22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183,030.00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190,094.44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011521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34,254.74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69,314.45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72,276.94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57,199.60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78,030.00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81,049.00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011521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101,872.67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186,846.27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190,998.71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177,621.82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261,060.00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271,143.44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27889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2788920"/>
          <a:ext cx="8230231" cy="3679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6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05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011522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1,952.38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011522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5295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SERV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MISC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4,718.00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5,653.00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6,273.00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7,273.00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011522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1,694.00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30.3%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011522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5305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ADV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60.0%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011522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5308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CONSU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2,126.25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011522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6,105.00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7,850.00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011522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702.05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1,488.10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907.36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608.37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96.2%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011522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231.86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383.82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482.93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011524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333.57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971.60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011524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011524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011527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011527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141.82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011527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1,684.00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011527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5792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EMP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RECOG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011528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5853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FUR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624.12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308.76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8,751.33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8,848.92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24,555.03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19,632.66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33,323.00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34,405.00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HUMAN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RESOURCES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110,624.00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195,695.19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215,553.74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197,254.48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294,383.00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305,548.44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0868" cy="205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9584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7575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INFORMATION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TECHNO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6070">
                        <a:lnSpc>
                          <a:spcPts val="700"/>
                        </a:lnSpc>
                        <a:tabLst>
                          <a:tab pos="91757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011551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341,270.52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349,428.07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471,573.82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60,881.86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469,523.07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488,568.00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011551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174.89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6,960.45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83,041.83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09,559.77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15,996.00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011551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TEMPORARY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6,210.00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10,267.50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6,540.00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256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011551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OVERTIME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787.44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070.63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011551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1,645.00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193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451,848.66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457,481.90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591,842.40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452,874.98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594,727.84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621,809.00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31953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3195320"/>
          <a:ext cx="8230868" cy="3475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011552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5241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VEH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1,676.40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2,425.62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171.94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1,716.05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1,716.05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011552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5243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011552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5248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COM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40,436.75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26,135.36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49,746.80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51,892.76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52,505.51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011552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5250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2,386.15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1,303.79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011552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4,950.00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011552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011552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5308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CONSU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7,980.00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8,855.00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011552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283,630.32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313,824.78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270,682.69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299,390.21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312,259.43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420,201.00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011552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5341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PHONE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21,200.96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19,570.86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18,411.81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21,876.31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25,177.19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011552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398.40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144.77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162.32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192.36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180.17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44.5%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011552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5343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WIRELESS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25,434.85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25,272.60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28,918.79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011552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5346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INTERNET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16,695.00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17,880.00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74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32,880.00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54.4%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011554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1,103.23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439.72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451.31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1,791.30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011554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2,327.59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119.97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449.51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011554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5480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VEH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601.09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424.01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530.04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18.8%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011554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5584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UNIFO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CLOT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1,067.24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011554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3,630.01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1,947.63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8,826.83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28960" cy="2030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INFORMATION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TECHNOLOGY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011557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851.23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2,292.10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1,633.00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011557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5713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IN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TRA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384.38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011557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39.5%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011557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5789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LATE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FEES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011558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5850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1,431.20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011558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5856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COM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491.78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1,084.21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403,993.97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417,290.00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416,711.84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429,961.99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488,048.35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599,961.00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22.9%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INFORMATION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TECHNOLOGY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855,842.63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874,771.90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1,008,554.24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882,836.97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1,082,776.19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1,221,770.00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2137" cy="245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TOWN/COUNCIL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CLERK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165">
                        <a:lnSpc>
                          <a:spcPts val="700"/>
                        </a:lnSpc>
                        <a:tabLst>
                          <a:tab pos="91630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011601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103,293.42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119,716.11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116,448.77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82,026.00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115,663.23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120,619.34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011601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PARTTIME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408.01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9,956.48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15,830.42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21,926.38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24,376.58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011601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84,238.03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81,175.45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83,049.77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62,379.89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86,613.00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011601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TEMPORARY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671.64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156.75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011601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OVERTIME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1,831.50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6,137.40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801.93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1,615.82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011601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011601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5193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2,887.50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190,284.59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207,686.97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213,551.20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162,902.13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223,639.61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233,058.92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36017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3601720"/>
          <a:ext cx="8232137" cy="306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011602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1,952.38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1,285.55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1,178.43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1,285.56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2,811.38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011602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011602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5305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ADV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2,083.50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1,559.00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4,323.50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3,639.50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12.7%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011602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641.25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17,555.00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011602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011602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4,841.45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3,974.12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2,151.67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729.73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011602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4,106.18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4,465.96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5,782.20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6,038.19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75.4%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011604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2,027.13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2,469.79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2,448.34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1,507.18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011604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106.61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011604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427.85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395.18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424.28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629.12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011607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111.10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011607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256.82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118.45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011607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5712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HOTEL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011607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16.7%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011607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5785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CHARGE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27694" cy="142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TOWN/COUNCIL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CLERK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011607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5788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REFUND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011608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5853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FUR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011608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5857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ELEC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EQUIP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3,961.00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3,118.90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4,292.00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20,975.17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18,932.79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40,173.13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16,882.73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20,576.38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16,160.00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TOWN/COUNCIL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CLERK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211,259.76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226,619.76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253,724.33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179,784.86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244,215.99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249,218.92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27057" cy="1036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3189" algn="ct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ELECTIONS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1920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011621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TEMPORARY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9,383.85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18,167.26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7,360.36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12,148.34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29,040.00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22.9%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9,383.85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18,167.26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7,360.36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12,148.34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37,650.00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29,040.00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22.9%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14400" y="23825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4400" y="2382520"/>
          <a:ext cx="8232771" cy="1647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6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4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011622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5294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SERV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POL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2,790.89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5,312.37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2,685.96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4,419.07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79.5%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011622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1,001.59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1,542.05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3,333.00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102.2%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011622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2,590.86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1,408.37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3,936.54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4,930.00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011622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1,922.59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8,424.84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2,056.45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1,934.22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301.4%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011624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390.07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1,056.07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1,312.29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2725.0%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011627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362.57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1,490.91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533.54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1,175.71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6268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6,468.71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20,495.05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9,538.66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14,856.54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19,180.00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3204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44,525.00</a:t>
                      </a:r>
                      <a:r>
                        <a:rPr sz="800" spc="434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132.1%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ELECTIONS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109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15,852.56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38,662.31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16,899.02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27,004.88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56,830.00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3204">
                        <a:lnSpc>
                          <a:spcPts val="700"/>
                        </a:lnSpc>
                        <a:tabLst>
                          <a:tab pos="977265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73,565.00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29.4%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2420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0"/>
              </a:lnSpc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ACCOUNTS</a:t>
            </a:r>
            <a:r>
              <a:rPr sz="800" spc="-4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FOR: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445259"/>
            <a:ext cx="8229600" cy="203200"/>
          </a:xfrm>
          <a:custGeom>
            <a:avLst/>
            <a:gdLst/>
            <a:ahLst/>
            <a:cxnLst/>
            <a:rect l="l" t="t" r="r" b="b"/>
            <a:pathLst>
              <a:path w="8229600" h="203200">
                <a:moveTo>
                  <a:pt x="8229600" y="0"/>
                </a:moveTo>
                <a:lnTo>
                  <a:pt x="0" y="0"/>
                </a:lnTo>
                <a:lnTo>
                  <a:pt x="0" y="101600"/>
                </a:lnTo>
                <a:lnTo>
                  <a:pt x="0" y="203200"/>
                </a:lnTo>
                <a:lnTo>
                  <a:pt x="8229600" y="203200"/>
                </a:lnTo>
                <a:lnTo>
                  <a:pt x="8229600" y="101600"/>
                </a:lnTo>
                <a:lnTo>
                  <a:pt x="8229600" y="0"/>
                </a:lnTo>
                <a:close/>
              </a:path>
            </a:pathLst>
          </a:custGeom>
          <a:solidFill>
            <a:srgbClr val="333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1512696"/>
            <a:ext cx="17252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PLANNING/ZONING/CONSERVATION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0701" y="1411096"/>
            <a:ext cx="5632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0" marR="5080" indent="-12128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FY3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9757" y="1411096"/>
            <a:ext cx="5632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0" marR="5080" indent="-12128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FY2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7596" y="1411096"/>
            <a:ext cx="502284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9690" marR="5080" indent="-6032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LAST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FY1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5284" y="1411096"/>
            <a:ext cx="44132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indent="123825">
              <a:lnSpc>
                <a:spcPts val="800"/>
              </a:lnSpc>
              <a:spcBef>
                <a:spcPts val="260"/>
              </a:spcBef>
            </a:pP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CY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4396" y="1411096"/>
            <a:ext cx="38163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indent="1270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CY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REV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69223" y="1411096"/>
            <a:ext cx="1173480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81610" marR="5080" indent="-182245">
              <a:lnSpc>
                <a:spcPts val="800"/>
              </a:lnSpc>
              <a:spcBef>
                <a:spcPts val="260"/>
              </a:spcBef>
              <a:tabLst>
                <a:tab pos="793115" algn="l"/>
              </a:tabLst>
            </a:pP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PROJECTION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800" spc="-48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PCT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LEVEL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Console"/>
                <a:cs typeface="Lucida Console"/>
              </a:rPr>
              <a:t>2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CHANGE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14400" y="1750060"/>
          <a:ext cx="8231500" cy="936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011751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50,912.95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34,724.71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45,252.77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36,832.25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50,443.62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52,285.11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011751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BOARD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4,916.53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5,949.10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5,333.18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3,666.56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011751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67,076.84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60,288.45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47,826.89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53,143.73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80,307.69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4.7%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122,906.32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100,962.26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98,412.84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93,642.54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136,251.31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134,285.11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914400" y="27889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914400" y="2788920"/>
          <a:ext cx="8227693" cy="3069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011752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4,519.29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2,310.68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2,118.16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2,310.72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011752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011752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5305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ADV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2,102.80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2,671.30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011752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011752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5308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CONSU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011752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448.70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416.55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284.39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103.99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011752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011754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671.95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268.58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507.05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303.75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011754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7.05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220.34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011754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5588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BOOKS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60.0%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011757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419.05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011757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011757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5785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CHARGE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15.8%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10,387.84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6,871.33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5,952.94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4,533.46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11,775.00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15,600.00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32.5%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PLANNING/ZONING/CONSER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133,294.16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107,833.59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104,365.78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98,176.00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148,026.31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149,885.11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1113" y="0"/>
            <a:ext cx="7699375" cy="10058400"/>
            <a:chOff x="73152" y="0"/>
            <a:chExt cx="7699375" cy="1005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" y="0"/>
              <a:ext cx="7699248" cy="10058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336" y="507492"/>
              <a:ext cx="6917435" cy="52715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27694" cy="306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070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  <a:tabLst>
                          <a:tab pos="949325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POLICE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DEPARTMENT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  <a:tabLst>
                          <a:tab pos="94805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012101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1,936,099.97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1,926,849.59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1,997,882.01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1,613,558.31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2,229,045.55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2,402,886.32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7.8%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012101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PARTTIME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34,843.07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21,695.48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40,935.32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29,825.64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44,642.00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45,344.00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012101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144,976.19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218,935.49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143,845.93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108,529.65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146,633.71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151,966.55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012101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OVERTIME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315,715.89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309,789.05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375,320.68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183,570.96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367,043.80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374,384.68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012101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012101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QUINN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BILL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227,105.69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234,191.90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213,827.13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216,866.40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220,981.22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207,285.41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6.2%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012101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5158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RET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BONUS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012101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5190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67,642.17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84,540.33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95,295.02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78,954.00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106,208.95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110,197.73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012101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5191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CLOTHING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012101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5193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2,757,232.98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2,815,401.84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2,906,606.09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2,246,604.96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3,132,555.23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3,310,114.69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42113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4211320"/>
          <a:ext cx="8227694" cy="2459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012102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5241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VEH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16,326.64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19,948.04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17,188.79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18,773.31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012102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5250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2,193.87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2,185.40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2,453.19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3,546.00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3,546.00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012102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3,971.29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4,585.44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4,203.32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4,585.44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012102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5,579.00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6,733.50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7,458.00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8,714.64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012102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5304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LEGAL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287.25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012102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012102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235.36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235.36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012102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5320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TUITION</a:t>
                      </a:r>
                      <a:r>
                        <a:rPr sz="800" spc="-3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IN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9.1%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012102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439.92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326.20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287.22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199.56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012102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388.62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505.25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012102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5380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SRV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LAUNDR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546.25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460.25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41.2%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012102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5382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SRV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10,027.13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1,033.00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1,112.49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108.3%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27694" cy="4062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POLICE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DEPARTMENT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012104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367.68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1,048.36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1,021.47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1,803.28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012104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118.99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253.49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887.96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012104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5480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VEH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35,089.84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31,676.71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31,941.97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49,200.98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012104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5481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VEH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TIRE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1,934.40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1,629.60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3,042.44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012104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MED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554.80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925.67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1,081.80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370.88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012104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5584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UNIFO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CLOT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460.53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3,555.38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1,014.40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1,976.80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012104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5586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LEGAL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151.90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471.17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294.48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012104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730.45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543.52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747.25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1,537.05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012104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5591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AMMO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5,621.60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7,268.37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9,462.98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7,536.53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012107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283.11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335.62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658.18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1,276.81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012107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1,929.83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311.14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1,241.41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1,444.22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012107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5712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HOTEL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402.12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2,370.72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5,339.94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012107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5713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IN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TRA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770.03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632.96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012107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2,406.00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2,416.00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3,439.00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3,604.00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3,604.00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012108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5850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2,412.64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23,013.30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24,222.41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012108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5853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FUR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13,121.00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80,258.34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98,904.46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99,193.58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140,334.60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207,843.41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185,300.00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POLICE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DEPARTMENT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2,837,491.32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2,914,306.30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3,005,799.67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2,386,939.56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3,340,398.64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3,495,414.69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27694" cy="266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070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3189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  <a:tabLst>
                          <a:tab pos="94869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FIRE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DEPARTMENT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  <a:tabLst>
                          <a:tab pos="94805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012201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1,366,248.64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1,305,783.08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1,203,985.24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836,277.60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1,152,754.42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1,094,304.82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5.1%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012201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PARTTIME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8,351.26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2,220.25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292.21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012201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138,210.00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141,557.33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143,827.24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124,505.74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198,826.82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261,283.39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012201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OVERTIME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138,666.90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99,596.81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122,237.41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88,440.81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012201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7.5%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012201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EDUCATIONA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36,198.45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42,045.85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33,782.34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27,038.96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47,617.53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48,704.09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012201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5190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STIP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-765.00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012201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5191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CLOTHING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1,707,275.25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1,612,238.32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1,523,824.44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1,097,563.11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1,520,398.77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1,524,742.30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38049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3804920"/>
          <a:ext cx="8227694" cy="286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012202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5241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VEH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28,035.75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35,480.56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41,837.25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25,060.52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012202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5250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6,354.25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5,512.73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5,526.52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6,517.28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012202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779.40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1,254.00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1,254.00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1,254.00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012202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5300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MEDIC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012202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740.50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012202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3,647.93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2,759.00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11,114.08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012202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2,067.45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4,331.95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5,137.50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11,145.93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11,146.00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14,815.00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012202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784.48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412.80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433.49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721.07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37.5%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012202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126.67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316.29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012204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258.06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464.53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274.66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281.68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012204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012204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5430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BUILD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1,591.52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7,329.37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4,070.26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7,868.06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11.8%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012204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5480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VEH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10,086.63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7,910.63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8,121.04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7.1%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012204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5580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FIREFIGHTI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14,557.98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17,514.58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13,422.87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7,389.69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23,172.00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19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32138" cy="2233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FIRE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DEPARTMENT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012204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5584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UNIFO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CLOT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012204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5588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BOOKS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1,818.42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2,172.85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2,066.30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1,767.00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012204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312.05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272.60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565.24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659.50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012207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125.82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132.12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75.0%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012207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170.31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012207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012208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5840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SIT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69,400.57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89,714.54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89,026.89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91,383.22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133,607.00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168,824.00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FIRE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DEPARTMENT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1,776,675.82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1,701,952.86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1,612,851.33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1,188,946.33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1,654,005.77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1,693,566.30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2137" cy="205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9584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555">
                        <a:lnSpc>
                          <a:spcPts val="700"/>
                        </a:lnSpc>
                        <a:tabLst>
                          <a:tab pos="917575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BUILDING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INSPECTOR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  <a:tabLst>
                          <a:tab pos="91630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012411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74,204.46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95,920.03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102,210.41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65,004.63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109,556.55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101,240.00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7.6%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012411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PARTTIME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41,911.63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56,865.88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53,482.24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41,298.02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56,730.44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60,029.00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012411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79,497.58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79,895.85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81,493.15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58,264.05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81,493.27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012411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TEMPORARY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11,310.00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3,960.00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012411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207,473.67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233,991.76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241,695.80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164,746.70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251,030.26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251,969.00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31953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3195320"/>
          <a:ext cx="8232772" cy="2459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012412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5241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VEH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495.32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1,772.08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2,292.37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134.99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012412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012412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554.35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689.83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604.28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274.79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38.5%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012412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568.77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255.20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37.5%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012414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212.24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347.20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480.03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012414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5480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VEH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210.41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317.08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366.41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012414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5584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UNIFO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CLOT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012414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5588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INSP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BOOKS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468.28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180.49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430.78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012417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2,267.60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3,624.76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2,726.34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2,811.12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012417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5,136.97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7,417.44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7,105.10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5,420.15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11,035.00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9,675.00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BUILDING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INSPECTOR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212,610.64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241,409.20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248,800.90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170,166.85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262,065.26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261,644.00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21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33406" cy="2052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R="31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R="31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Longmeadow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Dispatch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R="3175"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012991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FULLTIME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108,016.55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012991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PARTTIME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25,789.07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012991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35,539.30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012991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OVERTIME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11,103.23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012991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3,681.60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012991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STIPENDS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5,192.10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468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189,321.85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14400" y="33985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4400" y="3398520"/>
          <a:ext cx="8287379" cy="2459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7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012992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012992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012992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012992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12,966.25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012992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012994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221.39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012994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012997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115,010.00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148,963.00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90,604.50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39.2%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012997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5785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CHARGE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-33,246.88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012998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5850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2,843.01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127,976.25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148,963.00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90,604.50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39.2%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East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Longmeadow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Dispat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192,164.86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127,976.25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148,963.00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90,604.50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39.2%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22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25790" cy="266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070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  <a:tabLst>
                          <a:tab pos="94869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HIGHWAY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  <a:tabLst>
                          <a:tab pos="948690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014211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985,833.53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1,028,405.78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919,564.54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561,187.02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1,022,394.61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1,153,326.75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014211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PARTTIME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4,860.00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014211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123,982.72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92,358.42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108,010.22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77,414.46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110,463.33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120,015.44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014211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TEMPORARY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8,241.60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11,918.45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10,808.64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014211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OVERTIME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27,275.25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16,677.33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12,174.71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14,591.13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014211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6,425.00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4,190.00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15.6%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014211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5144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STAND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BY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18,000.40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17,850.00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11,550.00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014211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5191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CLOTHING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1,173,858.10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1,175,815.93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1,081,967.92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685,081.25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1,224,382.94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1,364,972.19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38049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3804920"/>
          <a:ext cx="8225790" cy="286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5240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BUI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1,240.50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5241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VEH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129,119.27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140,878.21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120,999.90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87,127.38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5247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PAV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3,502.05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5248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COM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5250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386.19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744.60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706.09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770.28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5272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OTR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5294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SERV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POL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5,425.86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7,025.89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9,296.11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3,093.90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1,103.75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11.1%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5304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LEGAL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5305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ADV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1,391.20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2,204.30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626.80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27,430.08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23,730.81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-7,556.76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32,125.88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154,672.80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139.8%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4,695.60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5,517.18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4,174.74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3,556.64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15,072.00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5341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PHONE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1,232.99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1,232.99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1,155.63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896.72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23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24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28961" cy="4265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HIGHWAY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642.62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685.43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577.42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258.98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5343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WIRELESS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385.84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424.50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370.57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1,047.32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1,047.32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1,032.03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1,651.94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014212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5382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SRV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29,560.86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53,440.84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39,295.22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38,976.04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014214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554.40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646.51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426.96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871.61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3,478.15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014214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259.57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014214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5450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CLEAN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3,045.67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102.40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014214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5460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GROUND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SUP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27,323.69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21,045.86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17,320.63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17,604.92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014214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5480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VEH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42,489.68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42,339.99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43,221.05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50,624.07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014214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MED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2,576.22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1,890.48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2,195.49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1,417.74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014214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5530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DPW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65,279.07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34,266.89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75,345.37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27,500.10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87,228.00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91,728.00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014214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5584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UNIFO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CLOT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11,497.90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10,725.63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9,581.89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8,807.22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014217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7.10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014217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1,299.00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014217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014217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5789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LATE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FEES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014218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5850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9,524.86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3,492.58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013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373,054.50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353,458.85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319,663.58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278,536.75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522,495.32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640,740.12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22.6%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HIGHWAY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757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1,546,912.60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1,529,274.78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1,401,631.50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963,618.00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1,746,878.26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2,005,712.31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14.8%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0866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BUILDING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FACILITIES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364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165">
                        <a:lnSpc>
                          <a:spcPts val="700"/>
                        </a:lnSpc>
                        <a:tabLst>
                          <a:tab pos="91630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014221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392,396.27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355,213.81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414,557.95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327,656.46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381,284.79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392,804.51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014221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77,510.08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114,552.54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73,892.51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35,947.92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121,556.26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130,628.13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7.5%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014221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OVERTIME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5,059.60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3,167.44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2,672.01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4,939.51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014221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014221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CLOTHING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014221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STIPENS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477,730.95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476,973.79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493,972.47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372,128.89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510,426.05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531,402.64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33985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3398520"/>
          <a:ext cx="8230866" cy="3272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524001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MB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MAINT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9,449.70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7,355.48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6,152.25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10,663.19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10,663.19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524002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MS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MAINT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10,069.70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8,518.70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5,836.05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10,139.00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10,139.00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524003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MV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MAINT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6,486.60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4,510.10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5,595.95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9,764.25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524004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BP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MAINT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17,268.95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12,097.81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19,678.53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47,296.78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47,296.78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22.8%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524005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HS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MAINT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36,395.09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34,757.04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24,250.07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23,648.20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5241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VEH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5272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OTR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386.19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973.75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5.2%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5305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ADV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478.60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673.60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673.60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40.6%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73,308.23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57,157.80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112,106.85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72,881.72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74,661.99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92,450.00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4,518.32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6,054.20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5,239.73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4,645.25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4,773.60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5.7%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014222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014224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281.89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1,083.25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467.59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269.54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2,265.55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014224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172.78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2,338.51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515.84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515.84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014224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5430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BUILD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35,069.51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69,273.50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35,540.18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25,867.68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61,091.01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25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26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32772" cy="3452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BUILDING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FACILITIES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014224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543001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MB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BUILD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9,570.89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4,601.56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2,595.05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5,361.73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014224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543002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MS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BUILD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4,085.11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2,458.22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2,489.91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4,444.31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9,726.40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014224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543003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MV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BUILD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1,424.19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4,145.05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7,337.00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2,655.19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014224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543004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BP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BUILD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12,165.33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14,874.51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9,604.36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9,026.72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14,268.04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014224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543005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HS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BUILD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27,186.59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13,547.44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19,038.18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8,662.55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014224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5450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CLEAN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14,930.11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16,711.20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23,936.25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17,842.45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014224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5584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UNIFO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CLOT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1,863.69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2,234.54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2,495.10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2,470.09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014224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5587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SUPP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NEWSP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509.60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649.48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651.48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651.48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014224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211.59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328.72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310.88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225.55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3,258.12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014227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014227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5785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CHARGE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014228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5820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BUL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1,438.00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014228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5850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4,573.69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1,410.86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272,216.80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264,986.75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283,346.40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259,815.12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380,679.60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428,700.00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BUILDING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FACILITIES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749,947.75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741,960.54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777,318.87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631,944.01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891,105.65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960,102.64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0973" y="0"/>
            <a:ext cx="9939655" cy="7772400"/>
            <a:chOff x="118764" y="0"/>
            <a:chExt cx="9939655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64" y="0"/>
              <a:ext cx="9939635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20" y="246888"/>
              <a:ext cx="8215883" cy="31729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60" y="6935723"/>
              <a:ext cx="704087" cy="2514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2135" cy="1442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9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7575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SNOW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&amp;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014231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363.71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014231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OVERTIME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66,373.51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70,914.52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68,759.58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46,108.53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20,297.00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20,297.00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66,373.51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70,914.52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69,123.29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46,108.53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20,297.00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20,297.00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25857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2585720"/>
          <a:ext cx="8230234" cy="1850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014232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5241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VEH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31,315.26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54,614.40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43,275.06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29,149.37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014232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5272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OTR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13,520.00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13,520.00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014232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5291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SERV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SNOW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112,973.42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120,076.63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200,164.99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159,665.91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127,875.00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127,875.00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014232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5305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ADV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014234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5480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VEH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9,606.00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9,226.02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8,493.29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014234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1,181.00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4,019.20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1,852.50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014237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5785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CHARGE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373.61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331.11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155.78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606.59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124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169,044.29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201,862.36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254,026.62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199,421.87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127,875.00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127,875.00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R="2286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SNOW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&amp;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124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235,417.80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272,776.88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323,149.91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245,530.40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148,172.00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148,172.00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27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2420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0"/>
              </a:lnSpc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ACCOUNTS</a:t>
            </a:r>
            <a:r>
              <a:rPr sz="800" spc="-4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FOR: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445259"/>
            <a:ext cx="8229600" cy="203200"/>
          </a:xfrm>
          <a:custGeom>
            <a:avLst/>
            <a:gdLst/>
            <a:ahLst/>
            <a:cxnLst/>
            <a:rect l="l" t="t" r="r" b="b"/>
            <a:pathLst>
              <a:path w="8229600" h="203200">
                <a:moveTo>
                  <a:pt x="8229600" y="0"/>
                </a:moveTo>
                <a:lnTo>
                  <a:pt x="0" y="0"/>
                </a:lnTo>
                <a:lnTo>
                  <a:pt x="0" y="101600"/>
                </a:lnTo>
                <a:lnTo>
                  <a:pt x="0" y="203200"/>
                </a:lnTo>
                <a:lnTo>
                  <a:pt x="8229600" y="203200"/>
                </a:lnTo>
                <a:lnTo>
                  <a:pt x="8229600" y="101600"/>
                </a:lnTo>
                <a:lnTo>
                  <a:pt x="8229600" y="0"/>
                </a:lnTo>
                <a:close/>
              </a:path>
            </a:pathLst>
          </a:custGeom>
          <a:solidFill>
            <a:srgbClr val="3337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1512696"/>
            <a:ext cx="14198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&amp;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SCHOOL</a:t>
            </a:r>
            <a:r>
              <a:rPr sz="800" spc="-1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UTILITIES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0676" y="1411096"/>
            <a:ext cx="5632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1285" marR="5080" indent="-121920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FY3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9723" y="1411096"/>
            <a:ext cx="5632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1285" marR="5080" indent="-121920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FY2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7552" y="1411096"/>
            <a:ext cx="502284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9690" marR="5080" indent="-6032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LAST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FY1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5668" y="1411096"/>
            <a:ext cx="44132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indent="123189">
              <a:lnSpc>
                <a:spcPts val="800"/>
              </a:lnSpc>
              <a:spcBef>
                <a:spcPts val="260"/>
              </a:spcBef>
            </a:pP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CY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4770" y="1411096"/>
            <a:ext cx="381000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indent="63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CY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REV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69152" y="1411096"/>
            <a:ext cx="117411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82245" marR="5080" indent="-182880">
              <a:lnSpc>
                <a:spcPts val="800"/>
              </a:lnSpc>
              <a:spcBef>
                <a:spcPts val="260"/>
              </a:spcBef>
              <a:tabLst>
                <a:tab pos="793750" algn="l"/>
              </a:tabLst>
            </a:pP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PROJECTION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800" spc="-484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PCT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LEVEL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Console"/>
                <a:cs typeface="Lucida Console"/>
              </a:rPr>
              <a:t>2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CHANGE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14400" y="1750060"/>
          <a:ext cx="8051161" cy="4898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6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0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5210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TH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208,196.09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521001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MB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26,558.04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31,171.74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29,889.23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46,765.42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61,082.16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521002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MS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35,010.31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45,206.47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38,787.94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66,409.46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100,692.53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4.7%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521003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MV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24,052.93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37,824.10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29,782.60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56,668.14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69,099.63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521004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BP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66,625.43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63,392.26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70,353.09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99,210.14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148,775.16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7.5%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521005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HS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118,147.62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134,266.99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88,292.92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287,788.03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321,998.96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521020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TH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5,244.82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5,937.76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5,390.40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9,279.00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12,517.81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521021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POL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4,327.23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4,344.19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3,778.47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6,209.00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8,115.09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521022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LIB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7,581.58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8,198.00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7,707.98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11,666.15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20,850.89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18.5%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521023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COA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12,775.89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14,704.90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14,990.91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17,405.05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29,537.00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1.8%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521024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7,827.70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8,648.55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6,386.60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13,260.47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20,272.53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11.2%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521025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RSCH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971.43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693.11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1,001.09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1,314.37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1,806.00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521029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FIRE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HOU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189.68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217.80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178.20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521040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DPW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2,708.69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2,563.18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6,582.66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8,671.35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13,626.46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521101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MB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ELECT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22,387.47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23,632.78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25,674.92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13,336.11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12.5%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521102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MS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ELECT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4,437.83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6,630.50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18,378.24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11,040.47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521103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MV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ELECT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8,064.70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7,659.87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2,188.52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521104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BP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ELECT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40,637.97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36,918.40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55,234.49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35,754.06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8.3%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521105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HS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ELECT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46,978.78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31,446.94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67,066.89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37,816.62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10.4%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521120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TH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ELECT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12,759.90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10,761.54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10,387.74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3,516.30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5.3%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521121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POL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ELECT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8,483.75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13,093.61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12,880.35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2,512.85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521122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LIB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ELECT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11,885.58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2,449.90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5,367.00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4,069.10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4"/>
                        </a:rPr>
                        <a:t>521123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COA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ELECT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6,657.91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1,145.39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2,182.71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1,171.89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5"/>
                        </a:rPr>
                        <a:t>521124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FIRE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ELECT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13,372.07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12,898.57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14,189.82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9,383.81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28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29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28327" cy="3351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&amp;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SCHOOL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UTILITIES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790"/>
                        </a:lnSpc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521126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90"/>
                        </a:lnSpc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RSCH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ELECT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644.03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449.29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572.91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405.71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90"/>
                        </a:lnSpc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521127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HIS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ELECTR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356.66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326.11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288.17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196.49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521128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CF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ELECTRI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122.05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173.14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248.85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521129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ELEC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362.18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209.38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226.11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207.19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521130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ST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LIGHTS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66,099.21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90,176.17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91,578.04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46,474.71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108,000.00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521140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DPW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ELECT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7,122.43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7,071.26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7,597.31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5,746.91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521150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TRAFFIC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12,379.03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12,825.66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13,089.43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10,791.76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521225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HIS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OIL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989.99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1,083.89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893.05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782.01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521226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PK-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Oil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419.55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453.81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689.61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521240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DPW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OIL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7,507.42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6,716.63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4,179.06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3,516.30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5213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SolarCredi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309,685.12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323,265.78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333,653.44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271,037.38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418,379.85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014292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014297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5789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LATE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FEES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1,101,715.69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939,069.68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975,399.70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1,085,060.05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1,718,554.07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1,770,480.00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&amp;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SCHOOL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UTILITIE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1,101,715.69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939,069.68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975,399.70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1,085,060.05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1,718,554.07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1,770,480.00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2420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0"/>
              </a:lnSpc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ACCOUNTS</a:t>
            </a:r>
            <a:r>
              <a:rPr sz="800" spc="-4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FOR: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445259"/>
            <a:ext cx="8229600" cy="203200"/>
          </a:xfrm>
          <a:custGeom>
            <a:avLst/>
            <a:gdLst/>
            <a:ahLst/>
            <a:cxnLst/>
            <a:rect l="l" t="t" r="r" b="b"/>
            <a:pathLst>
              <a:path w="8229600" h="203200">
                <a:moveTo>
                  <a:pt x="8229600" y="0"/>
                </a:moveTo>
                <a:lnTo>
                  <a:pt x="0" y="0"/>
                </a:lnTo>
                <a:lnTo>
                  <a:pt x="0" y="101600"/>
                </a:lnTo>
                <a:lnTo>
                  <a:pt x="0" y="203200"/>
                </a:lnTo>
                <a:lnTo>
                  <a:pt x="8229600" y="203200"/>
                </a:lnTo>
                <a:lnTo>
                  <a:pt x="8229600" y="101600"/>
                </a:lnTo>
                <a:lnTo>
                  <a:pt x="8229600" y="0"/>
                </a:lnTo>
                <a:close/>
              </a:path>
            </a:pathLst>
          </a:custGeom>
          <a:solidFill>
            <a:srgbClr val="333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1512696"/>
            <a:ext cx="1542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TRASH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COLLECTION/DISPOSAL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30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0701" y="1411096"/>
            <a:ext cx="5632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0" marR="5080" indent="-12128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FY3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9757" y="1411096"/>
            <a:ext cx="5632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0" marR="5080" indent="-12128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FY2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7596" y="1411096"/>
            <a:ext cx="502284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9690" marR="5080" indent="-6032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LAST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FY1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5503" y="1411096"/>
            <a:ext cx="44132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indent="123189">
              <a:lnSpc>
                <a:spcPts val="800"/>
              </a:lnSpc>
              <a:spcBef>
                <a:spcPts val="260"/>
              </a:spcBef>
            </a:pP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CY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4615" y="1411096"/>
            <a:ext cx="38163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indent="1270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CY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REV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69223" y="1411096"/>
            <a:ext cx="117411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81610" marR="5080" indent="-182245">
              <a:lnSpc>
                <a:spcPts val="800"/>
              </a:lnSpc>
              <a:spcBef>
                <a:spcPts val="260"/>
              </a:spcBef>
              <a:tabLst>
                <a:tab pos="793750" algn="l"/>
              </a:tabLst>
            </a:pP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PROJECTION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800" spc="-484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PCT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LEVEL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Console"/>
                <a:cs typeface="Lucida Console"/>
              </a:rPr>
              <a:t>2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CHANGE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4400" y="1750060"/>
            <a:ext cx="2693670" cy="101600"/>
          </a:xfrm>
          <a:prstGeom prst="rect">
            <a:avLst/>
          </a:prstGeom>
          <a:solidFill>
            <a:srgbClr val="4C66A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0"/>
              </a:lnSpc>
              <a:tabLst>
                <a:tab pos="550545" algn="l"/>
              </a:tabLst>
            </a:pP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SN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Non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Salary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700" y="1840357"/>
            <a:ext cx="29629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8900" algn="l"/>
                <a:tab pos="2338070" algn="l"/>
              </a:tabLst>
            </a:pPr>
            <a:r>
              <a:rPr sz="800" dirty="0">
                <a:solidFill>
                  <a:srgbClr val="0000C0"/>
                </a:solidFill>
                <a:latin typeface="Lucida Console"/>
                <a:cs typeface="Lucida Console"/>
                <a:hlinkClick r:id="rId2"/>
              </a:rPr>
              <a:t>014302</a:t>
            </a:r>
            <a:r>
              <a:rPr sz="800" spc="-40" dirty="0">
                <a:solidFill>
                  <a:srgbClr val="0000C0"/>
                </a:solidFill>
                <a:latin typeface="Lucida Console"/>
                <a:cs typeface="Lucida Console"/>
                <a:hlinkClick r:id="rId2"/>
              </a:rPr>
              <a:t> </a:t>
            </a:r>
            <a:r>
              <a:rPr sz="800" spc="-20" dirty="0">
                <a:solidFill>
                  <a:srgbClr val="0000C0"/>
                </a:solidFill>
                <a:latin typeface="Lucida Console"/>
                <a:cs typeface="Lucida Console"/>
                <a:hlinkClick r:id="rId2"/>
              </a:rPr>
              <a:t>5293</a:t>
            </a:r>
            <a:r>
              <a:rPr sz="800" dirty="0">
                <a:solidFill>
                  <a:srgbClr val="0000C0"/>
                </a:solidFill>
                <a:latin typeface="Lucida Console"/>
                <a:cs typeface="Lucida Console"/>
              </a:rPr>
              <a:t>	</a:t>
            </a:r>
            <a:r>
              <a:rPr sz="800" dirty="0">
                <a:latin typeface="Lucida Console"/>
                <a:cs typeface="Lucida Console"/>
              </a:rPr>
              <a:t>SERV</a:t>
            </a:r>
            <a:r>
              <a:rPr sz="800" spc="-30" dirty="0">
                <a:latin typeface="Lucida Console"/>
                <a:cs typeface="Lucida Console"/>
              </a:rPr>
              <a:t> </a:t>
            </a:r>
            <a:r>
              <a:rPr sz="800" spc="-10" dirty="0">
                <a:latin typeface="Lucida Console"/>
                <a:cs typeface="Lucida Console"/>
              </a:rPr>
              <a:t>WASTE</a:t>
            </a:r>
            <a:r>
              <a:rPr sz="800" dirty="0">
                <a:latin typeface="Lucida Console"/>
                <a:cs typeface="Lucida Console"/>
              </a:rPr>
              <a:t>	</a:t>
            </a:r>
            <a:r>
              <a:rPr sz="800" spc="-10" dirty="0">
                <a:latin typeface="Lucida Console"/>
                <a:cs typeface="Lucida Console"/>
              </a:rPr>
              <a:t>930,385.18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5183" y="1840357"/>
            <a:ext cx="637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968,330.25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62912" y="1840357"/>
            <a:ext cx="637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946,660.31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58204" y="1840357"/>
            <a:ext cx="759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1,343,819.77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75824" y="1840357"/>
            <a:ext cx="759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1,377,098.50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93443" y="1840357"/>
            <a:ext cx="759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1,508,609.30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72281" y="1840357"/>
            <a:ext cx="2705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Lucida Console"/>
                <a:cs typeface="Lucida Console"/>
              </a:rPr>
              <a:t>9.5%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914400" y="2179320"/>
          <a:ext cx="8228962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6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930,385.18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968,330.25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946,660.31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1,343,819.77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1,377,098.50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1,508,609.30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TRASH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COLLECTION/DISPO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930,385.18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968,330.25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946,660.31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1,343,819.77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1,377,098.50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1,508,609.30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2420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0"/>
              </a:lnSpc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ACCOUNTS</a:t>
            </a:r>
            <a:r>
              <a:rPr sz="800" spc="-4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FOR: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445259"/>
            <a:ext cx="8229600" cy="203200"/>
          </a:xfrm>
          <a:custGeom>
            <a:avLst/>
            <a:gdLst/>
            <a:ahLst/>
            <a:cxnLst/>
            <a:rect l="l" t="t" r="r" b="b"/>
            <a:pathLst>
              <a:path w="8229600" h="203200">
                <a:moveTo>
                  <a:pt x="8229600" y="0"/>
                </a:moveTo>
                <a:lnTo>
                  <a:pt x="0" y="0"/>
                </a:lnTo>
                <a:lnTo>
                  <a:pt x="0" y="101600"/>
                </a:lnTo>
                <a:lnTo>
                  <a:pt x="0" y="203200"/>
                </a:lnTo>
                <a:lnTo>
                  <a:pt x="8229600" y="203200"/>
                </a:lnTo>
                <a:lnTo>
                  <a:pt x="8229600" y="101600"/>
                </a:lnTo>
                <a:lnTo>
                  <a:pt x="8229600" y="0"/>
                </a:lnTo>
                <a:close/>
              </a:path>
            </a:pathLst>
          </a:custGeom>
          <a:solidFill>
            <a:srgbClr val="333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1512696"/>
            <a:ext cx="15424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WASTE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COLLECTION/DISPOSAL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0701" y="1411096"/>
            <a:ext cx="5632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0" marR="5080" indent="-12128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FY3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9757" y="1411096"/>
            <a:ext cx="5632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0" marR="5080" indent="-12128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FY2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7596" y="1411096"/>
            <a:ext cx="502284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9690" marR="5080" indent="-6032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LAST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FY1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5503" y="1411096"/>
            <a:ext cx="44132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indent="123189">
              <a:lnSpc>
                <a:spcPts val="800"/>
              </a:lnSpc>
              <a:spcBef>
                <a:spcPts val="260"/>
              </a:spcBef>
            </a:pP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CY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4615" y="1411096"/>
            <a:ext cx="38163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indent="1270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CY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REV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69223" y="1411096"/>
            <a:ext cx="117411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81610" marR="5080" indent="-182245">
              <a:lnSpc>
                <a:spcPts val="800"/>
              </a:lnSpc>
              <a:spcBef>
                <a:spcPts val="260"/>
              </a:spcBef>
              <a:tabLst>
                <a:tab pos="793750" algn="l"/>
              </a:tabLst>
            </a:pP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PROJECTION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800" spc="-484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PCT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LEVEL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Console"/>
                <a:cs typeface="Lucida Console"/>
              </a:rPr>
              <a:t>2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CHANGE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14400" y="1750060"/>
          <a:ext cx="8232138" cy="530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15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014331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PARTTIME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16,056.00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17,586.00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18,361.50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12,084.00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20,712.00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22,776.00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16,056.00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17,586.00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18,361.50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12,084.00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20,712.00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22,776.00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914400" y="23825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914400" y="2382520"/>
          <a:ext cx="8232136" cy="1647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15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014332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5210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257.79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206.12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233.38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014332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5292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SERV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GARB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61,512.11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67,882.72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69,866.51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38,641.03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014332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1,022.54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014332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447.97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550.56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1,177.69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765.08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014334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014337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5785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CHARGE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64,454.09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71,151.07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71,265.16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39,639.49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87,500.00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107,600.00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WASTE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COLLECTION/DISPO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80,510.09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88,737.07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89,626.66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51,723.49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108,212.00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130,376.00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31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1501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HEALTH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DEPARTMENT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  <a:tabLst>
                          <a:tab pos="91630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015191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FULLTIME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103,598.95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101,437.50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96,750.36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83,251.72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113,769.56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116,016.93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015191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PARTTIME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30,219.39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27,375.00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33,170.00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43,125.00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59,325.00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015191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BOARD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2,499.96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2,999.94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1,999.97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2,333.28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015191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76,480.92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85,493.65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68,762.90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56,198.09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78,030.00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015191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HOL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STPND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015191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ACO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STPND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214,624.22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219,131.09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202,658.23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163,258.09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238,744.56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258,721.93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33985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3398520"/>
          <a:ext cx="8231501" cy="3272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015192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5241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VEH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136.54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458.60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015192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1,952.38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2,571.10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2,356.75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2,571.00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015192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5300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MEDIC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433.20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230.85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282.60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75.0%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015192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646.84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015192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5305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ADV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167.65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41.2%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015192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546.70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6,776.70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015192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015192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536.10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746.49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362.10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015192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419.74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288.77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015192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5382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SRV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46,313.85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29,302.93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51,194.97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62,290.16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90,086.00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015194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477.21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496.17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982.25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610.09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015194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015194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5450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CLEAN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015194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5480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VEH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GAS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24.43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7.23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015194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5481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VEH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TIRE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015194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MED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32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33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30868" cy="2233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HEALTH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DEPARTMENT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015194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5570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Sup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Health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230.57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143.32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015194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5584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UNIFO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CLOT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242.44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015194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9,253.94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015197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1,127.76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710.86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694.97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630.80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015197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181.13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208.15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015197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5712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HOTEL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425.52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015197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377.55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55,761.47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47,223.13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65,121.42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69,433.90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108,531.00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62,795.00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42.1%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HEALTH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DEPARTMENT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270,385.69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266,354.22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267,779.65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232,691.99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347,275.56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321,516.93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2137" cy="184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7575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COUNCIL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AGING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  <a:tabLst>
                          <a:tab pos="91630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015411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189,890.48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135,635.18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162,219.34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126,046.02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208,724.25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218,793.81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015411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PARTTIME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47,234.53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51,611.69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65,416.60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54,927.56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46,296.30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78,685.05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015411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77,088.49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72,858.11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68,716.22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53,950.19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73,545.34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74,754.08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015411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315,013.50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260,754.98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297,252.16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236,123.77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329,765.89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373,482.94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29921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2992120"/>
          <a:ext cx="8232772" cy="3475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015412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2,653.61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2,736.84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2,508.77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2,736.84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2,736.84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2,736.84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015412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314.60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1,151.00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1,706.00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2,145.00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015412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015412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2,102.50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2,230.00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015412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286.23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287.96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252.47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243.09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015412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8,738.64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9,145.20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9,613.00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10,278.00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015414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883.25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710.33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902.26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866.25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015414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228.79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140.19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241.34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316.30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381.67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015414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5490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FOOD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015414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MED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326.28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426.28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015414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221.94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10.99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392.05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015417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1,504.97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563.35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483.60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614.73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015417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015417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5712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HOTEL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672.48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320.48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015417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1,212.20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247.90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1,217.83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1,612.38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1,837.00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1,543.00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16.0%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18,987.74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16,089.70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17,560.53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20,455.35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25,902.34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27,474.84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COUNCIL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AGING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334,001.24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276,844.68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314,812.69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256,579.12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355,668.23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400,957.78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34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2140" cy="123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53035" algn="ct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VETERANS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SERVICES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  <a:tabLst>
                          <a:tab pos="91630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015431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APPOINTED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28,022.06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28,022.06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33,107.48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43,020.00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43,020.00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52,311.00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28,022.06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28,022.06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33,107.48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43,020.00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43,020.00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52,311.00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23825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2382520"/>
          <a:ext cx="8226422" cy="1037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015432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015434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015437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5770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VET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BEN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88,889.23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65,103.18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86,129.55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91,953.62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118,637.00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118,637.00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88,889.23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65,103.18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86,129.55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91,953.62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118,717.00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118,717.00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VETERANS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SERVICES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116,911.29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93,125.24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119,237.03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134,973.62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161,737.00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171,028.00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35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038860"/>
          <a:ext cx="8232137" cy="245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89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PUBLIC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LIBRARY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42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800">
                        <a:lnSpc>
                          <a:spcPts val="700"/>
                        </a:lnSpc>
                        <a:tabLst>
                          <a:tab pos="91630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016101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540,906.64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506,348.87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601,613.58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456,518.18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622,305.36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661,420.55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016101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PARTTIME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8,709.94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2,623.13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6,972.00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3,409.51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16,731.00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9,360.00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44.1%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016101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BOARD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4,749.85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016101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80,686.02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82,385.64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62,139.38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58,846.08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85,385.22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86,700.00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1.5%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016101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TEMPORARY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016101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OVERTIME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339.60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016101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2,414.00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2,014.00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1,464.00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2,994.00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3,194.00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638,283.95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593,371.64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672,188.96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521,277.77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727,415.58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761,014.15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14400" y="36017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3601720"/>
          <a:ext cx="8232137" cy="286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016102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2,488.44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2,281.07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2,488.44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016102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2,517.80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2,516.67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2,676.81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4,547.66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5,096.42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4,698.00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7.8%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016102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213.67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177.06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226.44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147.87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016102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608.68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1,172.28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759.39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016104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880.93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1,264.24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1,729.66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1,876.08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3,310.64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2,921.00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11.8%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016104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211.71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016104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5422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COMP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488.20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3,737.90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2,355.60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397.02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2,521.38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28.6%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016104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558500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OS-CATALOG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1,535.13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1,576.41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1,796.42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1,262.57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016104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558501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OS-CIRCULA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935.60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1,719.19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1,280.52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016104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558502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OS-JUVENIL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756.56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1,713.78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2,200.31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016104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558503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OS-REFEREN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118.93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502.44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499.18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016104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5588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BOOKS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103,591.14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118,842.32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121,016.50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122,992.98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125,000.00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127,783.00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016104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016107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201.82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201.82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201.82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36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3535" y="0"/>
            <a:ext cx="9574530" cy="7772400"/>
            <a:chOff x="484191" y="0"/>
            <a:chExt cx="957453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191" y="0"/>
              <a:ext cx="9574208" cy="7772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392" y="347472"/>
              <a:ext cx="8842247" cy="680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444" y="6940295"/>
              <a:ext cx="708659" cy="3566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37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2420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0"/>
              </a:lnSpc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ACCOUNTS</a:t>
            </a:r>
            <a:r>
              <a:rPr sz="800" spc="-4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FOR: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445260"/>
          <a:ext cx="8228327" cy="405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63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PUBLIC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LIBRARY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8001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71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  <a:p>
                      <a:pPr marR="205740" algn="r">
                        <a:lnSpc>
                          <a:spcPts val="79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1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  <a:p>
                      <a:pPr marR="145415" algn="r">
                        <a:lnSpc>
                          <a:spcPts val="79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1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  <a:p>
                      <a:pPr marL="274955">
                        <a:lnSpc>
                          <a:spcPts val="79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1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  <a:p>
                      <a:pPr marL="62230" algn="ctr">
                        <a:lnSpc>
                          <a:spcPts val="79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ts val="71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  <a:p>
                      <a:pPr marL="337185">
                        <a:lnSpc>
                          <a:spcPts val="79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71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  <a:p>
                      <a:pPr marR="113664" algn="r">
                        <a:lnSpc>
                          <a:spcPts val="79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71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  <a:p>
                      <a:pPr marL="61594">
                        <a:lnSpc>
                          <a:spcPts val="79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111,317.65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135,358.84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137,754.27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136,365.91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144,140.26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148,736.44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PUBLIC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LIBRARY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749,601.60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728,730.48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809,943.23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657,643.68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871,555.84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909,750.59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32137" cy="1443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RECREATION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DEPARTMENT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016301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FULLTIME</a:t>
                      </a:r>
                      <a:r>
                        <a:rPr sz="800" spc="-4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139,547.97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90,433.24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144,496.34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98,753.80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204,100.17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212,512.00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4.1%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016301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DEPT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HEAD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70,553.47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73,295.83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74,761.39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55,804.61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76,871.03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77,473.50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016301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LONGEVITY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210,601.44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163,729.07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219,257.73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154,558.41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1620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281,163.20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290,177.50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3.2%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14400" y="278892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4400" y="2788920"/>
          <a:ext cx="8232137" cy="3882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016302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5244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OFF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1,210.59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016302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5270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RT/LS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EQUI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446.52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316.25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133.9%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016302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5302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TRAINI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970.00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016302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5305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ADV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1,084.75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628.50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628.50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3.4%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016302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016302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3,300.00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3,812.08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7,681.24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13,281.00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13,525.00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9,700.00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28.3%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016302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127.38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143.63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110.30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016302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5343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WIRELESS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016302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5344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PRINTING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2,410.58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1,661.50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9.7%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016302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5382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SRV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016304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5420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OFF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SUPPLY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220.91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644.14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1,068.42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341.67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54.5%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016304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5421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NON-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DISP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62.29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276.01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211.94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52.8%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016304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5500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MED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321.12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016304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5590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MISC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SUPP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380.32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2.24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016307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5710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MILEAGE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162.16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016307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016307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1"/>
                        </a:rPr>
                        <a:t>5712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HOTEL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530.96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104.9%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016307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2"/>
                        </a:rPr>
                        <a:t>5730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DUE&amp;MEMBE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016308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3"/>
                        </a:rPr>
                        <a:t>5850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OUTLAY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OTH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1,957.30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38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39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242060"/>
          <a:ext cx="8230232" cy="405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23622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RECREATION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DEPARTMENT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851660"/>
          <a:ext cx="8228326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61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9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9,287.85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11,404.94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12,551.23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16,388.26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21,355.00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17,545.00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RECREATION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DEPARTMENT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219,889.29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175,134.01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231,808.96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170,946.67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302,518.20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307,722.50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2420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0"/>
              </a:lnSpc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ACCOUNTS</a:t>
            </a:r>
            <a:r>
              <a:rPr sz="800" spc="-4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FOR: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445259"/>
            <a:ext cx="8229600" cy="203200"/>
          </a:xfrm>
          <a:custGeom>
            <a:avLst/>
            <a:gdLst/>
            <a:ahLst/>
            <a:cxnLst/>
            <a:rect l="l" t="t" r="r" b="b"/>
            <a:pathLst>
              <a:path w="8229600" h="203200">
                <a:moveTo>
                  <a:pt x="8229600" y="0"/>
                </a:moveTo>
                <a:lnTo>
                  <a:pt x="0" y="0"/>
                </a:lnTo>
                <a:lnTo>
                  <a:pt x="0" y="101600"/>
                </a:lnTo>
                <a:lnTo>
                  <a:pt x="0" y="203200"/>
                </a:lnTo>
                <a:lnTo>
                  <a:pt x="8229600" y="203200"/>
                </a:lnTo>
                <a:lnTo>
                  <a:pt x="8229600" y="101600"/>
                </a:lnTo>
                <a:lnTo>
                  <a:pt x="8229600" y="0"/>
                </a:lnTo>
                <a:close/>
              </a:path>
            </a:pathLst>
          </a:custGeom>
          <a:solidFill>
            <a:srgbClr val="333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1512696"/>
            <a:ext cx="16643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CELEBRATION/CULT/HISTORICAL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0701" y="1411096"/>
            <a:ext cx="5632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0" marR="5080" indent="-12128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FY3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9757" y="1411096"/>
            <a:ext cx="5632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0" marR="5080" indent="-12128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FY2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7596" y="1411096"/>
            <a:ext cx="502284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9690" marR="5080" indent="-6032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LAST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FY1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5339" y="1411096"/>
            <a:ext cx="44132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indent="123189">
              <a:lnSpc>
                <a:spcPts val="800"/>
              </a:lnSpc>
              <a:spcBef>
                <a:spcPts val="260"/>
              </a:spcBef>
            </a:pP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CY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4450" y="1411096"/>
            <a:ext cx="38163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indent="1270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CY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REV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69223" y="1411096"/>
            <a:ext cx="117411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81610" marR="5080" indent="-182245">
              <a:lnSpc>
                <a:spcPts val="800"/>
              </a:lnSpc>
              <a:spcBef>
                <a:spcPts val="260"/>
              </a:spcBef>
              <a:tabLst>
                <a:tab pos="793750" algn="l"/>
              </a:tabLst>
            </a:pP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PROJECTION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800" spc="-484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PCT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LEVEL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Console"/>
                <a:cs typeface="Lucida Console"/>
              </a:rPr>
              <a:t>2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CHANGE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14400" y="1750060"/>
          <a:ext cx="8233407" cy="225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8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 gridSpan="2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016932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5240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REPAIR</a:t>
                      </a:r>
                      <a:r>
                        <a:rPr sz="800" spc="-3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BUI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127.66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016932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5294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SERV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POL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4,785.61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6,018.58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016932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5307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PROF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OTHER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016932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667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14.31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111.72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016937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5711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MEALS/FOOD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667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016937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5782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4TH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JULY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667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547.00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20,030.07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19,900.00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17,650.00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016937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5784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VET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DAY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1,528.02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943.82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4,652.10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1,410.00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016937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5785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CHARGE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97.44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01693839</a:t>
                      </a:r>
                      <a:r>
                        <a:rPr sz="800" spc="-4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5000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WARR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ART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17,500.00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24,741.23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943.82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28,096.48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27,440.30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27,125.00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26,975.00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CELEBRATION/CULT/HISTO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797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24,741.23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943.82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28,096.48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27,440.30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27,125.00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26,975.00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40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28326" cy="732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509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RETIREMENT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OF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DEBT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017109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5910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PRIN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LONG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2,359,351.20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2,260,525.57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1,372,645.12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1,152,548.58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1,311,092.00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1,207,660.90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7.9%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41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2179320"/>
          <a:ext cx="8228964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2,359,351.20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2,260,525.57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1,372,645.12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1,152,548.58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1,311,092.00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1,207,660.90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RETIREMENT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OF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DEBT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2,359,351.20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2,260,525.57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1,372,645.12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1,152,548.58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1,311,092.00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1,207,660.90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7.9%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7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242060"/>
            <a:ext cx="8229600" cy="101600"/>
          </a:xfrm>
          <a:custGeom>
            <a:avLst/>
            <a:gdLst/>
            <a:ahLst/>
            <a:cxnLst/>
            <a:rect l="l" t="t" r="r" b="b"/>
            <a:pathLst>
              <a:path w="8229600" h="101600">
                <a:moveTo>
                  <a:pt x="8229600" y="0"/>
                </a:moveTo>
                <a:lnTo>
                  <a:pt x="0" y="0"/>
                </a:lnTo>
                <a:lnTo>
                  <a:pt x="0" y="101600"/>
                </a:lnTo>
                <a:lnTo>
                  <a:pt x="8229600" y="101600"/>
                </a:lnTo>
                <a:lnTo>
                  <a:pt x="8229600" y="0"/>
                </a:lnTo>
                <a:close/>
              </a:path>
            </a:pathLst>
          </a:custGeom>
          <a:solidFill>
            <a:srgbClr val="333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1700" y="1207896"/>
            <a:ext cx="8210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ACCOUNTS</a:t>
            </a:r>
            <a:r>
              <a:rPr sz="800" spc="-4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FOR: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1445259"/>
            <a:ext cx="8229600" cy="203200"/>
          </a:xfrm>
          <a:custGeom>
            <a:avLst/>
            <a:gdLst/>
            <a:ahLst/>
            <a:cxnLst/>
            <a:rect l="l" t="t" r="r" b="b"/>
            <a:pathLst>
              <a:path w="8229600" h="203200">
                <a:moveTo>
                  <a:pt x="8229600" y="0"/>
                </a:moveTo>
                <a:lnTo>
                  <a:pt x="0" y="0"/>
                </a:lnTo>
                <a:lnTo>
                  <a:pt x="0" y="101600"/>
                </a:lnTo>
                <a:lnTo>
                  <a:pt x="0" y="203200"/>
                </a:lnTo>
                <a:lnTo>
                  <a:pt x="8229600" y="203200"/>
                </a:lnTo>
                <a:lnTo>
                  <a:pt x="8229600" y="101600"/>
                </a:lnTo>
                <a:lnTo>
                  <a:pt x="8229600" y="0"/>
                </a:lnTo>
                <a:close/>
              </a:path>
            </a:pathLst>
          </a:custGeom>
          <a:solidFill>
            <a:srgbClr val="333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28001" y="1411096"/>
            <a:ext cx="5759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3985" marR="5080" indent="-121920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FY3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7057" y="1411096"/>
            <a:ext cx="57594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3985" marR="5080" indent="-121920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PRIOR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FY2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4896" y="1411096"/>
            <a:ext cx="514984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73025" marR="5080" indent="-60960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LAST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FY1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3132" y="1411096"/>
            <a:ext cx="454025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23189">
              <a:lnSpc>
                <a:spcPts val="800"/>
              </a:lnSpc>
              <a:spcBef>
                <a:spcPts val="260"/>
              </a:spcBef>
            </a:pP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CY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ACTUALS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2243" y="1411096"/>
            <a:ext cx="393700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635">
              <a:lnSpc>
                <a:spcPts val="800"/>
              </a:lnSpc>
              <a:spcBef>
                <a:spcPts val="26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CY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REV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56523" y="1411096"/>
            <a:ext cx="637540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4945" marR="5080" indent="-182880">
              <a:lnSpc>
                <a:spcPts val="800"/>
              </a:lnSpc>
              <a:spcBef>
                <a:spcPts val="260"/>
              </a:spcBef>
            </a:pP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PROJECTION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LEVEL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Lucida Console"/>
                <a:cs typeface="Lucida Console"/>
              </a:rPr>
              <a:t>2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50829" y="1411096"/>
            <a:ext cx="392430" cy="2489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635">
              <a:lnSpc>
                <a:spcPts val="800"/>
              </a:lnSpc>
              <a:spcBef>
                <a:spcPts val="260"/>
              </a:spcBef>
            </a:pP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PCT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CHANGE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1700" y="1512696"/>
            <a:ext cx="1310005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INTEREST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ON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LONG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TERM</a:t>
            </a:r>
            <a:endParaRPr sz="800">
              <a:latin typeface="Lucida Console"/>
              <a:cs typeface="Lucida Console"/>
            </a:endParaRPr>
          </a:p>
          <a:p>
            <a:pPr marL="12700" marR="127000">
              <a:lnSpc>
                <a:spcPct val="102099"/>
              </a:lnSpc>
              <a:spcBef>
                <a:spcPts val="620"/>
              </a:spcBef>
              <a:tabLst>
                <a:tab pos="563245" algn="l"/>
              </a:tabLst>
            </a:pP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SN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Non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Salary </a:t>
            </a:r>
            <a:r>
              <a:rPr sz="800" dirty="0">
                <a:solidFill>
                  <a:srgbClr val="0000C0"/>
                </a:solidFill>
                <a:latin typeface="Lucida Console"/>
                <a:cs typeface="Lucida Console"/>
                <a:hlinkClick r:id="rId2"/>
              </a:rPr>
              <a:t>017519</a:t>
            </a:r>
            <a:r>
              <a:rPr sz="800" spc="-30" dirty="0">
                <a:solidFill>
                  <a:srgbClr val="0000C0"/>
                </a:solidFill>
                <a:latin typeface="Lucida Console"/>
                <a:cs typeface="Lucida Console"/>
                <a:hlinkClick r:id="rId2"/>
              </a:rPr>
              <a:t> </a:t>
            </a:r>
            <a:r>
              <a:rPr sz="800" spc="-20" dirty="0">
                <a:solidFill>
                  <a:srgbClr val="0000C0"/>
                </a:solidFill>
                <a:latin typeface="Lucida Console"/>
                <a:cs typeface="Lucida Console"/>
                <a:hlinkClick r:id="rId2"/>
              </a:rPr>
              <a:t>5915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42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48452" y="1840357"/>
            <a:ext cx="637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Lucida Console"/>
                <a:cs typeface="Lucida Console"/>
              </a:rPr>
              <a:t>INT</a:t>
            </a:r>
            <a:r>
              <a:rPr sz="800" spc="-20" dirty="0">
                <a:latin typeface="Lucida Console"/>
                <a:cs typeface="Lucida Console"/>
              </a:rPr>
              <a:t> </a:t>
            </a:r>
            <a:r>
              <a:rPr sz="800" dirty="0">
                <a:latin typeface="Lucida Console"/>
                <a:cs typeface="Lucida Console"/>
              </a:rPr>
              <a:t>LONG</a:t>
            </a:r>
            <a:r>
              <a:rPr sz="800" spc="-15" dirty="0">
                <a:latin typeface="Lucida Console"/>
                <a:cs typeface="Lucida Console"/>
              </a:rPr>
              <a:t> </a:t>
            </a:r>
            <a:r>
              <a:rPr sz="800" spc="-50" dirty="0">
                <a:latin typeface="Lucida Console"/>
                <a:cs typeface="Lucida Console"/>
              </a:rPr>
              <a:t>T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27509" y="1840357"/>
            <a:ext cx="637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429,187.33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45238" y="1840357"/>
            <a:ext cx="637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334,313.86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2967" y="1840357"/>
            <a:ext cx="637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322,158.05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80696" y="1840357"/>
            <a:ext cx="637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275,255.97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98425" y="1840357"/>
            <a:ext cx="637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364,491.74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16154" y="1840357"/>
            <a:ext cx="637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Lucida Console"/>
                <a:cs typeface="Lucida Console"/>
              </a:rPr>
              <a:t>278,652.17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50228" y="1840357"/>
            <a:ext cx="393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Lucida Console"/>
                <a:cs typeface="Lucida Console"/>
              </a:rPr>
              <a:t>-</a:t>
            </a:r>
            <a:r>
              <a:rPr sz="800" spc="-10" dirty="0">
                <a:latin typeface="Lucida Console"/>
                <a:cs typeface="Lucida Console"/>
              </a:rPr>
              <a:t>23.6%</a:t>
            </a:r>
            <a:endParaRPr sz="800">
              <a:latin typeface="Lucida Console"/>
              <a:cs typeface="Lucida Console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914400" y="2179320"/>
          <a:ext cx="8228328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429,187.33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334,313.86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322,158.05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275,255.97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364,491.74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278,652.17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INTEREST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LONG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TERM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429,187.33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334,313.86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322,158.05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275,255.97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364,491.74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278,652.17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23.6%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312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34043" cy="732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8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INTEREST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SHORT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TER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255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017529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5926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BOND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NOTE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642620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25,194.42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11,182.85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43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2179320"/>
          <a:ext cx="8234042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25,194.42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11,182.85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INTEREST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SHORT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TER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1,875.00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25,194.42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11,182.85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2650" y="1038860"/>
          <a:ext cx="8256900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6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9584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555">
                        <a:lnSpc>
                          <a:spcPts val="700"/>
                        </a:lnSpc>
                        <a:tabLst>
                          <a:tab pos="917575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EMPLOYEE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BENEFITS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2364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5435">
                        <a:lnSpc>
                          <a:spcPts val="700"/>
                        </a:lnSpc>
                        <a:tabLst>
                          <a:tab pos="916940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  <a:tabLst>
                          <a:tab pos="58229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019101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FICA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MED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503,644.30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528,916.15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534,468.86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400,832.06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581,063.39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592,685.00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019101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EMP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BENEFT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1,893.16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1,977.76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1,989.04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2,400.00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2,640.00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ts val="869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44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2382520"/>
          <a:ext cx="8224514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4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505,537.46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530,893.91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536,457.90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403,232.06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583,703.39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595,325.00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EMPLOYEE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BENEFITS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505,537.46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530,893.91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536,457.90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403,232.06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583,703.39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595,325.00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038860"/>
            <a:ext cx="8229600" cy="101600"/>
          </a:xfrm>
          <a:prstGeom prst="rect">
            <a:avLst/>
          </a:prstGeom>
          <a:solidFill>
            <a:srgbClr val="333768"/>
          </a:solidFill>
        </p:spPr>
        <p:txBody>
          <a:bodyPr vert="horz" wrap="square" lIns="0" tIns="0" rIns="0" bIns="0" rtlCol="0">
            <a:spAutoFit/>
          </a:bodyPr>
          <a:lstStyle/>
          <a:p>
            <a:pPr marL="121920">
              <a:lnSpc>
                <a:spcPts val="790"/>
              </a:lnSpc>
              <a:tabLst>
                <a:tab pos="7221855" algn="l"/>
              </a:tabLst>
            </a:pP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PROJECTION:</a:t>
            </a:r>
            <a:r>
              <a:rPr sz="800" spc="-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20242</a:t>
            </a:r>
            <a:r>
              <a:rPr sz="800" spc="43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FY2024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TOWN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Lucida Console"/>
                <a:cs typeface="Lucida Console"/>
              </a:rPr>
              <a:t>BUDGET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	FOR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dirty="0">
                <a:solidFill>
                  <a:srgbClr val="FFFFFF"/>
                </a:solidFill>
                <a:latin typeface="Lucida Console"/>
                <a:cs typeface="Lucida Console"/>
              </a:rPr>
              <a:t>PERIOD</a:t>
            </a:r>
            <a:r>
              <a:rPr sz="800" spc="-20" dirty="0">
                <a:solidFill>
                  <a:srgbClr val="FFFFFF"/>
                </a:solidFill>
                <a:latin typeface="Lucida Console"/>
                <a:cs typeface="Lucida Console"/>
              </a:rPr>
              <a:t> </a:t>
            </a:r>
            <a:r>
              <a:rPr sz="800" spc="-25" dirty="0">
                <a:solidFill>
                  <a:srgbClr val="FFFFFF"/>
                </a:solidFill>
                <a:latin typeface="Lucida Console"/>
                <a:cs typeface="Lucida Console"/>
              </a:rPr>
              <a:t>13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3" y="0"/>
                </a:moveTo>
                <a:lnTo>
                  <a:pt x="0" y="0"/>
                </a:lnTo>
                <a:lnTo>
                  <a:pt x="0" y="101600"/>
                </a:lnTo>
                <a:lnTo>
                  <a:pt x="2693543" y="101600"/>
                </a:lnTo>
                <a:lnTo>
                  <a:pt x="2693543" y="0"/>
                </a:lnTo>
                <a:close/>
              </a:path>
            </a:pathLst>
          </a:custGeom>
          <a:solidFill>
            <a:srgbClr val="4D67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1242060"/>
          <a:ext cx="8232773" cy="732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WORKERS'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COMPENSATION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4605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tabLst>
                          <a:tab pos="55054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019121</a:t>
                      </a:r>
                      <a:r>
                        <a:rPr sz="800" spc="-3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20" dirty="0">
                          <a:solidFill>
                            <a:srgbClr val="0101C1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WORK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COMP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248,263.64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332,579.16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252,012.55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208,179.19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228,033.00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241,714.98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869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6.0%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45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2179320"/>
          <a:ext cx="8228962" cy="20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16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248,263.64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332,579.16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252,012.55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208,179.19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228,033.00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241,714.98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24447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WORKERS'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COMPENSATION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248,263.64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332,579.16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252,012.55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208,179.19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228,033.00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241,714.98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D6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381889"/>
            <a:ext cx="3650615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Town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East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Longmeadow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200" b="1" dirty="0">
                <a:latin typeface="Arial"/>
                <a:cs typeface="Arial"/>
              </a:rPr>
              <a:t>NEXT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BUDGET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HISTORICAL </a:t>
            </a:r>
            <a:r>
              <a:rPr sz="1200" b="1" spc="-10" dirty="0">
                <a:latin typeface="Arial"/>
                <a:cs typeface="Arial"/>
              </a:rPr>
              <a:t>COMPARISON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750060"/>
            <a:ext cx="2693670" cy="101600"/>
          </a:xfrm>
          <a:custGeom>
            <a:avLst/>
            <a:gdLst/>
            <a:ahLst/>
            <a:cxnLst/>
            <a:rect l="l" t="t" r="r" b="b"/>
            <a:pathLst>
              <a:path w="2693670" h="101600">
                <a:moveTo>
                  <a:pt x="2693542" y="0"/>
                </a:moveTo>
                <a:lnTo>
                  <a:pt x="0" y="0"/>
                </a:lnTo>
                <a:lnTo>
                  <a:pt x="0" y="101600"/>
                </a:lnTo>
                <a:lnTo>
                  <a:pt x="2693542" y="101600"/>
                </a:lnTo>
                <a:lnTo>
                  <a:pt x="2693542" y="0"/>
                </a:lnTo>
                <a:close/>
              </a:path>
            </a:pathLst>
          </a:custGeom>
          <a:solidFill>
            <a:srgbClr val="4C6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2650" y="1038860"/>
          <a:ext cx="8263253" cy="4997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PROJECTION: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20242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FY2024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TOWN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1334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PERIOD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ACCOUNTS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FOR: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0236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PRIOR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FY2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LAST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FY1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ts val="700"/>
                        </a:lnSpc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CY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REV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3670">
                        <a:lnSpc>
                          <a:spcPts val="700"/>
                        </a:lnSpc>
                        <a:tabLst>
                          <a:tab pos="949325" algn="l"/>
                        </a:tabLst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PROJECTION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PCT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HEALTH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INSURANCE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4541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ACTUALS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>
                  <a:txBody>
                    <a:bodyPr/>
                    <a:lstStyle/>
                    <a:p>
                      <a:pPr marR="14478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BUDGET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6550">
                        <a:lnSpc>
                          <a:spcPts val="700"/>
                        </a:lnSpc>
                        <a:tabLst>
                          <a:tab pos="948055" algn="l"/>
                        </a:tabLst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LEVEL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CHANGE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333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31750">
                        <a:lnSpc>
                          <a:spcPts val="700"/>
                        </a:lnSpc>
                        <a:tabLst>
                          <a:tab pos="582295" algn="l"/>
                        </a:tabLst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	Non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"/>
                        </a:rPr>
                        <a:t>517200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TUFTS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132,933.03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123,473.73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126,870.84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120,243.27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115,849.64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219,060.00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89.1%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3"/>
                        </a:rPr>
                        <a:t>517201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TUFTS-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RET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12,442.50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22,188.60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24,651.90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55,744.60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55,744.60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26,377.00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52.7%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4"/>
                        </a:rPr>
                        <a:t>517203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TUFT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MED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218,332.00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280,590.00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315,771.40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564,548.45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564,548.45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358,835.00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36.4%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5"/>
                        </a:rPr>
                        <a:t>517400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HNE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2,887,324.41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2,947,655.12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3,003,126.61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2,824,792.94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2,714,425.33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4,337,735.00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59.8%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6"/>
                        </a:rPr>
                        <a:t>517401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HNE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RET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409,668.00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440,224.40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482,871.90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1,109,852.62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1,109,852.62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244,102.00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78.0%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7"/>
                        </a:rPr>
                        <a:t>517402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HNE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MEDWRA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274,386.00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260,880.00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233,050.00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509,917.83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509,917.83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244,102.00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52.1%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8"/>
                        </a:rPr>
                        <a:t>517600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0" dirty="0">
                          <a:latin typeface="Lucida Console"/>
                          <a:cs typeface="Lucida Console"/>
                        </a:rPr>
                        <a:t>BCEP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50,077.50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31,867.50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36,420.88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29,117.00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31,435.32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48,749.00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55.1%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9"/>
                        </a:rPr>
                        <a:t>517601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BCEP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RET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51,689.00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39,116.00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34,226.50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157,849.82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157,849.82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48,749.00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69.1%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0"/>
                        </a:rPr>
                        <a:t>517700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NB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NEW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ENG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1,477,314.08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1,549,538.42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1,628,769.05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1,384,279.03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1,416,321.08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1,918,532.00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35.5%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1"/>
                        </a:rPr>
                        <a:t>517701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NB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 RETIREE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256,617.90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248,571.40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299,652.50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749,023.97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749,023.97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490,890.00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34.5%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2"/>
                        </a:rPr>
                        <a:t>517800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BASIC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FY13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5,743.74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5,412.66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5,424.79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4,814.42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5,760.00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7,166.00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24.4%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3"/>
                        </a:rPr>
                        <a:t>517801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BASIC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RET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850.18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843.70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859.54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997.92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997.92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925.00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7.3%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4"/>
                        </a:rPr>
                        <a:t>517900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MEDEX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 III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198,927.00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208,089.00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204,142.80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418,567.56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418,567.56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232,388.00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44.5%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5"/>
                        </a:rPr>
                        <a:t>517901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MED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HMO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25" dirty="0">
                          <a:latin typeface="Lucida Console"/>
                          <a:cs typeface="Lucida Console"/>
                        </a:rPr>
                        <a:t>BL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6,895.44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4,055.39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1,384.35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4,575.29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4,575.29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4,273.00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6.6%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019141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6"/>
                        </a:rPr>
                        <a:t>517902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MAN</a:t>
                      </a:r>
                      <a:r>
                        <a:rPr sz="800" spc="-20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latin typeface="Lucida Console"/>
                          <a:cs typeface="Lucida Console"/>
                        </a:rPr>
                        <a:t>BLUE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50" dirty="0">
                          <a:latin typeface="Lucida Console"/>
                          <a:cs typeface="Lucida Console"/>
                        </a:rPr>
                        <a:t>S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76,111.50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69,749.00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68,621.40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146,770.45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146,770.45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87,691.00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-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40.3%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019142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7"/>
                        </a:rPr>
                        <a:t>5310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SOFTWARE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1,475.00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6,500.00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019142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8"/>
                        </a:rPr>
                        <a:t>5342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POSTAGE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2,000.00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019147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19"/>
                        </a:rPr>
                        <a:t>5785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OTH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CHARGE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7,800.00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19,220.00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11,020.00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44,080.00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300.0%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019147</a:t>
                      </a:r>
                      <a:r>
                        <a:rPr sz="800" spc="-3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C0"/>
                          </a:solidFill>
                          <a:latin typeface="Lucida Console"/>
                          <a:cs typeface="Lucida Console"/>
                          <a:hlinkClick r:id="rId20"/>
                        </a:rPr>
                        <a:t>5790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dirty="0">
                          <a:latin typeface="Lucida Console"/>
                          <a:cs typeface="Lucida Console"/>
                        </a:rPr>
                        <a:t>MED</a:t>
                      </a:r>
                      <a:r>
                        <a:rPr sz="800" spc="-15" dirty="0"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latin typeface="Lucida Console"/>
                          <a:cs typeface="Lucida Console"/>
                        </a:rPr>
                        <a:t>PENALT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43,704.60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45,192.00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41,876.10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30,664.80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10" dirty="0">
                          <a:latin typeface="Lucida Console"/>
                          <a:cs typeface="Lucida Console"/>
                        </a:rPr>
                        <a:t>50,000.00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-25" dirty="0">
                          <a:latin typeface="Lucida Console"/>
                          <a:cs typeface="Lucida Console"/>
                        </a:rPr>
                        <a:t>.0%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0965">
                <a:tc gridSpan="2">
                  <a:txBody>
                    <a:bodyPr/>
                    <a:lstStyle/>
                    <a:p>
                      <a:pPr marL="27622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Non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Salary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6,110,816.88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6,277,446.92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6,526,940.56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8,113,234.97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8,019,159.88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8,372,154.00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276225">
                        <a:lnSpc>
                          <a:spcPts val="7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TOTAL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HEALTH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INSURANCE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6,110,816.88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6,277,446.92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6,526,940.56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8,113,234.97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8,019,159.88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700"/>
                        </a:lnSpc>
                      </a:pPr>
                      <a:r>
                        <a:rPr sz="800" spc="-1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8,372,154.00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tc>
                  <a:txBody>
                    <a:bodyPr/>
                    <a:lstStyle/>
                    <a:p>
                      <a:pPr marR="207010" algn="r">
                        <a:lnSpc>
                          <a:spcPts val="700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Lucida Console"/>
                          <a:cs typeface="Lucida Console"/>
                        </a:rPr>
                        <a:t>4.4%</a:t>
                      </a:r>
                      <a:endParaRPr sz="800">
                        <a:latin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rgbClr val="4C6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01700" y="7211004"/>
            <a:ext cx="158559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5"/>
              </a:lnSpc>
            </a:pPr>
            <a:r>
              <a:rPr sz="600" dirty="0">
                <a:latin typeface="Lucida Console"/>
                <a:cs typeface="Lucida Console"/>
              </a:rPr>
              <a:t>Report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generated:</a:t>
            </a:r>
            <a:r>
              <a:rPr sz="600" spc="-45" dirty="0">
                <a:latin typeface="Lucida Console"/>
                <a:cs typeface="Lucida Console"/>
              </a:rPr>
              <a:t> </a:t>
            </a:r>
            <a:r>
              <a:rPr sz="600" dirty="0">
                <a:latin typeface="Lucida Console"/>
                <a:cs typeface="Lucida Console"/>
              </a:rPr>
              <a:t>04/04/2023</a:t>
            </a:r>
            <a:r>
              <a:rPr sz="600" spc="-40" dirty="0">
                <a:latin typeface="Lucida Console"/>
                <a:cs typeface="Lucida Console"/>
              </a:rPr>
              <a:t> </a:t>
            </a:r>
            <a:r>
              <a:rPr sz="600" spc="-10" dirty="0">
                <a:latin typeface="Lucida Console"/>
                <a:cs typeface="Lucida Console"/>
              </a:rPr>
              <a:t>16:20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4304" y="7211028"/>
            <a:ext cx="2705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spc="-20" dirty="0">
                <a:latin typeface="Lucida Console"/>
                <a:cs typeface="Lucida Console"/>
              </a:rPr>
              <a:t>Page</a:t>
            </a:r>
            <a:endParaRPr sz="800">
              <a:latin typeface="Lucida Console"/>
              <a:cs typeface="Lucida Conso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90"/>
              </a:lnSpc>
            </a:pPr>
            <a:r>
              <a:rPr spc="-25" dirty="0"/>
              <a:t>46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1700" y="7287204"/>
            <a:ext cx="530225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User: </a:t>
            </a:r>
            <a:r>
              <a:rPr sz="600" dirty="0">
                <a:latin typeface="Lucida Console"/>
                <a:cs typeface="Lucida Console"/>
              </a:rPr>
              <a:t>Program</a:t>
            </a:r>
            <a:r>
              <a:rPr sz="600" spc="-35" dirty="0">
                <a:latin typeface="Lucida Console"/>
                <a:cs typeface="Lucida Console"/>
              </a:rPr>
              <a:t> </a:t>
            </a:r>
            <a:r>
              <a:rPr sz="600" spc="-25" dirty="0">
                <a:latin typeface="Lucida Console"/>
                <a:cs typeface="Lucida Console"/>
              </a:rPr>
              <a:t>ID:</a:t>
            </a:r>
            <a:endParaRPr sz="600">
              <a:latin typeface="Lucida Console"/>
              <a:cs typeface="Lucida Conso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7749" y="7287204"/>
            <a:ext cx="760730" cy="177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600"/>
              </a:lnSpc>
              <a:spcBef>
                <a:spcPts val="90"/>
              </a:spcBef>
            </a:pPr>
            <a:r>
              <a:rPr sz="600" spc="-10" dirty="0">
                <a:latin typeface="Lucida Console"/>
                <a:cs typeface="Lucida Console"/>
              </a:rPr>
              <a:t>kimberly.collins bgnyrpts</a:t>
            </a:r>
            <a:endParaRPr sz="6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26447</Words>
  <Application>Microsoft Office PowerPoint</Application>
  <PresentationFormat>Custom</PresentationFormat>
  <Paragraphs>14273</Paragraphs>
  <Slides>113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113</vt:i4>
      </vt:variant>
    </vt:vector>
  </HeadingPairs>
  <TitlesOfParts>
    <vt:vector size="123" baseType="lpstr">
      <vt:lpstr>Arial</vt:lpstr>
      <vt:lpstr>Arial Narrow</vt:lpstr>
      <vt:lpstr>Calibri</vt:lpstr>
      <vt:lpstr>Garamond</vt:lpstr>
      <vt:lpstr>Lucida Console</vt:lpstr>
      <vt:lpstr>Microsoft Sans Serif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RESERVES ‐ FY23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House</dc:creator>
  <cp:lastModifiedBy>Deborah House</cp:lastModifiedBy>
  <cp:revision>4</cp:revision>
  <dcterms:created xsi:type="dcterms:W3CDTF">2023-04-04T22:41:25Z</dcterms:created>
  <dcterms:modified xsi:type="dcterms:W3CDTF">2023-04-05T14:25:36Z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2023-04-04T00:00:00Z</vt:filetime>
  </property>
  <property fmtid="{D5CDD505-2E9C-101B-9397-08002B2CF9AE}" pid="3" name="Creator">
    <vt:lpwstr>Adobe Acrobat Pro (64-bit) 23.1.20093</vt:lpwstr>
  </property>
  <property fmtid="{D5CDD505-2E9C-101B-9397-08002B2CF9AE}" pid="4" name="LastSaved">
    <vt:filetime>2023-04-04T00:00:00Z</vt:filetime>
  </property>
  <property fmtid="{D5CDD505-2E9C-101B-9397-08002B2CF9AE}" pid="5" name="Producer">
    <vt:lpwstr>Adobe Acrobat Pro (64-bit) 23.1.20093</vt:lpwstr>
  </property>
</Properties>
</file>